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447" r:id="rId2"/>
    <p:sldId id="448" r:id="rId3"/>
    <p:sldId id="453" r:id="rId4"/>
    <p:sldId id="454" r:id="rId5"/>
    <p:sldId id="458" r:id="rId6"/>
    <p:sldId id="460" r:id="rId7"/>
    <p:sldId id="461" r:id="rId8"/>
    <p:sldId id="462" r:id="rId9"/>
    <p:sldId id="537" r:id="rId10"/>
    <p:sldId id="477" r:id="rId11"/>
    <p:sldId id="478" r:id="rId12"/>
    <p:sldId id="479" r:id="rId13"/>
    <p:sldId id="528" r:id="rId14"/>
    <p:sldId id="484" r:id="rId15"/>
    <p:sldId id="485" r:id="rId16"/>
    <p:sldId id="486" r:id="rId17"/>
    <p:sldId id="487" r:id="rId18"/>
    <p:sldId id="488" r:id="rId19"/>
    <p:sldId id="511" r:id="rId20"/>
    <p:sldId id="512" r:id="rId21"/>
    <p:sldId id="516" r:id="rId22"/>
    <p:sldId id="539" r:id="rId23"/>
    <p:sldId id="540" r:id="rId24"/>
    <p:sldId id="631" r:id="rId25"/>
    <p:sldId id="541" r:id="rId26"/>
    <p:sldId id="542" r:id="rId27"/>
    <p:sldId id="545" r:id="rId28"/>
    <p:sldId id="546" r:id="rId29"/>
    <p:sldId id="547" r:id="rId30"/>
    <p:sldId id="633" r:id="rId31"/>
    <p:sldId id="543" r:id="rId32"/>
    <p:sldId id="632" r:id="rId33"/>
    <p:sldId id="544" r:id="rId34"/>
    <p:sldId id="548" r:id="rId35"/>
    <p:sldId id="634" r:id="rId36"/>
    <p:sldId id="549" r:id="rId37"/>
    <p:sldId id="550" r:id="rId38"/>
    <p:sldId id="551" r:id="rId39"/>
    <p:sldId id="552" r:id="rId40"/>
    <p:sldId id="553" r:id="rId41"/>
    <p:sldId id="554" r:id="rId42"/>
    <p:sldId id="555" r:id="rId43"/>
    <p:sldId id="556" r:id="rId44"/>
    <p:sldId id="557" r:id="rId45"/>
    <p:sldId id="563" r:id="rId46"/>
    <p:sldId id="564" r:id="rId47"/>
    <p:sldId id="565" r:id="rId48"/>
    <p:sldId id="566" r:id="rId49"/>
    <p:sldId id="586" r:id="rId50"/>
    <p:sldId id="588" r:id="rId51"/>
    <p:sldId id="589" r:id="rId52"/>
    <p:sldId id="590" r:id="rId53"/>
    <p:sldId id="624" r:id="rId54"/>
    <p:sldId id="625" r:id="rId55"/>
    <p:sldId id="626" r:id="rId56"/>
    <p:sldId id="627" r:id="rId57"/>
    <p:sldId id="628" r:id="rId58"/>
    <p:sldId id="629" r:id="rId59"/>
    <p:sldId id="630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94" autoAdjust="0"/>
    <p:restoredTop sz="64698" autoAdjust="0"/>
  </p:normalViewPr>
  <p:slideViewPr>
    <p:cSldViewPr snapToGrid="0" snapToObjects="1">
      <p:cViewPr varScale="1">
        <p:scale>
          <a:sx n="79" d="100"/>
          <a:sy n="79" d="100"/>
        </p:scale>
        <p:origin x="2272" y="200"/>
      </p:cViewPr>
      <p:guideLst>
        <p:guide orient="horz" pos="2160"/>
        <p:guide pos="583"/>
      </p:guideLst>
    </p:cSldViewPr>
  </p:slideViewPr>
  <p:outlineViewPr>
    <p:cViewPr>
      <p:scale>
        <a:sx n="33" d="100"/>
        <a:sy n="33" d="100"/>
      </p:scale>
      <p:origin x="0" y="126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F3F0A-1C15-E74A-9ED8-1C7F6C51F1E3}" type="doc">
      <dgm:prSet loTypeId="urn:microsoft.com/office/officeart/2005/8/layout/h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2CC6D2-B98E-B54F-BB66-3C8F5723C55B}">
      <dgm:prSet phldrT="[Text]"/>
      <dgm:spPr/>
      <dgm:t>
        <a:bodyPr/>
        <a:lstStyle/>
        <a:p>
          <a:r>
            <a:rPr lang="en-US" dirty="0" smtClean="0"/>
            <a:t>Question</a:t>
          </a:r>
          <a:endParaRPr lang="en-US" dirty="0"/>
        </a:p>
      </dgm:t>
    </dgm:pt>
    <dgm:pt modelId="{14EE423B-2BB3-C246-89D8-AEA896771908}" type="parTrans" cxnId="{56783913-8DBE-684E-8856-DE724D4EFF6B}">
      <dgm:prSet/>
      <dgm:spPr/>
      <dgm:t>
        <a:bodyPr/>
        <a:lstStyle/>
        <a:p>
          <a:endParaRPr lang="en-US"/>
        </a:p>
      </dgm:t>
    </dgm:pt>
    <dgm:pt modelId="{5409A5A3-5DD3-8746-8672-D50EA6887A73}" type="sibTrans" cxnId="{56783913-8DBE-684E-8856-DE724D4EFF6B}">
      <dgm:prSet/>
      <dgm:spPr/>
      <dgm:t>
        <a:bodyPr/>
        <a:lstStyle/>
        <a:p>
          <a:endParaRPr lang="en-US"/>
        </a:p>
      </dgm:t>
    </dgm:pt>
    <dgm:pt modelId="{F49B7C8A-B6E9-0C41-986A-7E2BBFCE2626}">
      <dgm:prSet phldrT="[Text]"/>
      <dgm:spPr/>
      <dgm:t>
        <a:bodyPr/>
        <a:lstStyle/>
        <a:p>
          <a:r>
            <a:rPr lang="en-US" dirty="0" smtClean="0"/>
            <a:t>Is it the right question?</a:t>
          </a:r>
          <a:endParaRPr lang="en-US" dirty="0"/>
        </a:p>
      </dgm:t>
    </dgm:pt>
    <dgm:pt modelId="{C60332B2-008D-FA45-BD91-DDC8B8AC5BEC}" type="parTrans" cxnId="{FEE64BC9-C8FC-A146-863D-06FAE4FF21A9}">
      <dgm:prSet/>
      <dgm:spPr/>
      <dgm:t>
        <a:bodyPr/>
        <a:lstStyle/>
        <a:p>
          <a:endParaRPr lang="en-US"/>
        </a:p>
      </dgm:t>
    </dgm:pt>
    <dgm:pt modelId="{7C3ADDFE-F3E3-1B47-A608-9A4B4C543456}" type="sibTrans" cxnId="{FEE64BC9-C8FC-A146-863D-06FAE4FF21A9}">
      <dgm:prSet/>
      <dgm:spPr/>
      <dgm:t>
        <a:bodyPr/>
        <a:lstStyle/>
        <a:p>
          <a:endParaRPr lang="en-US"/>
        </a:p>
      </dgm:t>
    </dgm:pt>
    <dgm:pt modelId="{772A7CAF-F731-154C-9D08-04404389A7FA}">
      <dgm:prSet phldrT="[Text]"/>
      <dgm:spPr/>
      <dgm:t>
        <a:bodyPr/>
        <a:lstStyle/>
        <a:p>
          <a:r>
            <a:rPr lang="en-US" dirty="0" smtClean="0"/>
            <a:t>Collect Data </a:t>
          </a:r>
          <a:endParaRPr lang="en-US" dirty="0"/>
        </a:p>
      </dgm:t>
    </dgm:pt>
    <dgm:pt modelId="{2DE477F5-F549-CE49-B225-6D9456D38E66}" type="parTrans" cxnId="{901506C5-DA0E-0944-9C97-EB37C2BB16A5}">
      <dgm:prSet/>
      <dgm:spPr/>
      <dgm:t>
        <a:bodyPr/>
        <a:lstStyle/>
        <a:p>
          <a:endParaRPr lang="en-US"/>
        </a:p>
      </dgm:t>
    </dgm:pt>
    <dgm:pt modelId="{CDCF1663-307D-0547-98CD-B8C3B9F1B8D4}" type="sibTrans" cxnId="{901506C5-DA0E-0944-9C97-EB37C2BB16A5}">
      <dgm:prSet/>
      <dgm:spPr/>
      <dgm:t>
        <a:bodyPr/>
        <a:lstStyle/>
        <a:p>
          <a:endParaRPr lang="en-US"/>
        </a:p>
      </dgm:t>
    </dgm:pt>
    <dgm:pt modelId="{B6E981B7-8FE4-A341-8258-106DC22CD1CE}">
      <dgm:prSet phldrT="[Text]"/>
      <dgm:spPr/>
      <dgm:t>
        <a:bodyPr/>
        <a:lstStyle/>
        <a:p>
          <a:r>
            <a:rPr lang="en-US" dirty="0" smtClean="0"/>
            <a:t>Is it the right data for the question?</a:t>
          </a:r>
          <a:endParaRPr lang="en-US" dirty="0"/>
        </a:p>
      </dgm:t>
    </dgm:pt>
    <dgm:pt modelId="{0D3401E0-C7CC-E24A-9FD0-FCDDD591AB22}" type="parTrans" cxnId="{CA5990C3-7C72-1745-B395-7FCB8D50BB74}">
      <dgm:prSet/>
      <dgm:spPr/>
      <dgm:t>
        <a:bodyPr/>
        <a:lstStyle/>
        <a:p>
          <a:endParaRPr lang="en-US"/>
        </a:p>
      </dgm:t>
    </dgm:pt>
    <dgm:pt modelId="{9FC0FC7F-312E-E349-9169-35A361F0DA69}" type="sibTrans" cxnId="{CA5990C3-7C72-1745-B395-7FCB8D50BB74}">
      <dgm:prSet/>
      <dgm:spPr/>
      <dgm:t>
        <a:bodyPr/>
        <a:lstStyle/>
        <a:p>
          <a:endParaRPr lang="en-US"/>
        </a:p>
      </dgm:t>
    </dgm:pt>
    <dgm:pt modelId="{E4A99842-9B9B-2B46-8485-FCBF0F41250F}">
      <dgm:prSet phldrT="[Text]"/>
      <dgm:spPr/>
      <dgm:t>
        <a:bodyPr/>
        <a:lstStyle/>
        <a:p>
          <a:r>
            <a:rPr lang="en-US" dirty="0" smtClean="0"/>
            <a:t>How hard/easy is it to collect?</a:t>
          </a:r>
          <a:endParaRPr lang="en-US" dirty="0"/>
        </a:p>
      </dgm:t>
    </dgm:pt>
    <dgm:pt modelId="{06DBE494-9B4F-A941-8350-3A194A55EEB4}" type="parTrans" cxnId="{3EFE4367-F85A-4F4B-B566-8D8AB097B96E}">
      <dgm:prSet/>
      <dgm:spPr/>
      <dgm:t>
        <a:bodyPr/>
        <a:lstStyle/>
        <a:p>
          <a:endParaRPr lang="en-US"/>
        </a:p>
      </dgm:t>
    </dgm:pt>
    <dgm:pt modelId="{03EB4A7A-2E79-FA4F-82C3-04A512317FB3}" type="sibTrans" cxnId="{3EFE4367-F85A-4F4B-B566-8D8AB097B96E}">
      <dgm:prSet/>
      <dgm:spPr/>
      <dgm:t>
        <a:bodyPr/>
        <a:lstStyle/>
        <a:p>
          <a:endParaRPr lang="en-US"/>
        </a:p>
      </dgm:t>
    </dgm:pt>
    <dgm:pt modelId="{A4AFF6F9-A417-A941-BFE3-ADE813910EFB}">
      <dgm:prSet phldrT="[Text]"/>
      <dgm:spPr/>
      <dgm:t>
        <a:bodyPr/>
        <a:lstStyle/>
        <a:p>
          <a:r>
            <a:rPr lang="en-US" dirty="0" smtClean="0"/>
            <a:t>Clean Data</a:t>
          </a:r>
          <a:endParaRPr lang="en-US" dirty="0"/>
        </a:p>
      </dgm:t>
    </dgm:pt>
    <dgm:pt modelId="{5BEC0F89-EAFA-2F44-9A41-7BDA98F6495D}" type="parTrans" cxnId="{1C9C4B66-D5D2-5A4A-A9E6-0A9C2AC7F7D0}">
      <dgm:prSet/>
      <dgm:spPr/>
      <dgm:t>
        <a:bodyPr/>
        <a:lstStyle/>
        <a:p>
          <a:endParaRPr lang="en-US"/>
        </a:p>
      </dgm:t>
    </dgm:pt>
    <dgm:pt modelId="{DD36B169-AE56-0B4E-ABDB-E9EF6B07EF10}" type="sibTrans" cxnId="{1C9C4B66-D5D2-5A4A-A9E6-0A9C2AC7F7D0}">
      <dgm:prSet/>
      <dgm:spPr/>
      <dgm:t>
        <a:bodyPr/>
        <a:lstStyle/>
        <a:p>
          <a:endParaRPr lang="en-US"/>
        </a:p>
      </dgm:t>
    </dgm:pt>
    <dgm:pt modelId="{61377071-7ED6-E34A-98C6-091717535A26}">
      <dgm:prSet phldrT="[Text]"/>
      <dgm:spPr/>
      <dgm:t>
        <a:bodyPr/>
        <a:lstStyle/>
        <a:p>
          <a:r>
            <a:rPr lang="en-US" dirty="0" smtClean="0"/>
            <a:t>What flaws exist in the data?</a:t>
          </a:r>
          <a:endParaRPr lang="en-US" dirty="0"/>
        </a:p>
      </dgm:t>
    </dgm:pt>
    <dgm:pt modelId="{E2C4EA14-114F-A948-8692-7DDFA861877D}" type="parTrans" cxnId="{8B9E4FA1-AD39-E740-93F5-FF6BE8EDE4BF}">
      <dgm:prSet/>
      <dgm:spPr/>
      <dgm:t>
        <a:bodyPr/>
        <a:lstStyle/>
        <a:p>
          <a:endParaRPr lang="en-US"/>
        </a:p>
      </dgm:t>
    </dgm:pt>
    <dgm:pt modelId="{932A951E-CD3A-6347-9019-72DACF0B3282}" type="sibTrans" cxnId="{8B9E4FA1-AD39-E740-93F5-FF6BE8EDE4BF}">
      <dgm:prSet/>
      <dgm:spPr/>
      <dgm:t>
        <a:bodyPr/>
        <a:lstStyle/>
        <a:p>
          <a:endParaRPr lang="en-US"/>
        </a:p>
      </dgm:t>
    </dgm:pt>
    <dgm:pt modelId="{96702345-DFDA-1647-80B6-40E3058240A8}">
      <dgm:prSet phldrT="[Text]"/>
      <dgm:spPr/>
      <dgm:t>
        <a:bodyPr/>
        <a:lstStyle/>
        <a:p>
          <a:r>
            <a:rPr lang="en-US" dirty="0" smtClean="0"/>
            <a:t>How do we address them?</a:t>
          </a:r>
          <a:endParaRPr lang="en-US" dirty="0"/>
        </a:p>
      </dgm:t>
    </dgm:pt>
    <dgm:pt modelId="{97DDA595-433D-CF43-9557-4D628F6ED951}" type="parTrans" cxnId="{EB0102EE-31E4-E84A-A274-98589CF3DCC0}">
      <dgm:prSet/>
      <dgm:spPr/>
      <dgm:t>
        <a:bodyPr/>
        <a:lstStyle/>
        <a:p>
          <a:endParaRPr lang="en-US"/>
        </a:p>
      </dgm:t>
    </dgm:pt>
    <dgm:pt modelId="{53296058-BB7F-CD42-A789-C1410FCCFFD3}" type="sibTrans" cxnId="{EB0102EE-31E4-E84A-A274-98589CF3DCC0}">
      <dgm:prSet/>
      <dgm:spPr/>
      <dgm:t>
        <a:bodyPr/>
        <a:lstStyle/>
        <a:p>
          <a:endParaRPr lang="en-US"/>
        </a:p>
      </dgm:t>
    </dgm:pt>
    <dgm:pt modelId="{543FA186-8297-E14F-921E-FC450F990E3D}">
      <dgm:prSet phldrT="[Text]"/>
      <dgm:spPr/>
      <dgm:t>
        <a:bodyPr/>
        <a:lstStyle/>
        <a:p>
          <a:r>
            <a:rPr lang="en-US" dirty="0" smtClean="0"/>
            <a:t>Is it answerable?</a:t>
          </a:r>
          <a:endParaRPr lang="en-US" dirty="0"/>
        </a:p>
      </dgm:t>
    </dgm:pt>
    <dgm:pt modelId="{23D9431F-A102-5245-9275-5A30E6CBEC50}" type="parTrans" cxnId="{33B24D4A-4F96-F848-A29F-E80E446EB663}">
      <dgm:prSet/>
      <dgm:spPr/>
      <dgm:t>
        <a:bodyPr/>
        <a:lstStyle/>
        <a:p>
          <a:endParaRPr lang="en-US"/>
        </a:p>
      </dgm:t>
    </dgm:pt>
    <dgm:pt modelId="{213AC036-96C0-C044-85C9-6D97648B9986}" type="sibTrans" cxnId="{33B24D4A-4F96-F848-A29F-E80E446EB663}">
      <dgm:prSet/>
      <dgm:spPr/>
      <dgm:t>
        <a:bodyPr/>
        <a:lstStyle/>
        <a:p>
          <a:endParaRPr lang="en-US"/>
        </a:p>
      </dgm:t>
    </dgm:pt>
    <dgm:pt modelId="{535F9186-0A73-224A-9E08-894391CF2688}">
      <dgm:prSet phldrT="[Text]"/>
      <dgm:spPr/>
      <dgm:t>
        <a:bodyPr/>
        <a:lstStyle/>
        <a:p>
          <a:r>
            <a:rPr lang="en-US" dirty="0" smtClean="0"/>
            <a:t>Explore Data</a:t>
          </a:r>
          <a:endParaRPr lang="en-US" dirty="0"/>
        </a:p>
      </dgm:t>
    </dgm:pt>
    <dgm:pt modelId="{D02C344E-08DE-544A-AA08-F134DDCC9689}" type="parTrans" cxnId="{694D70AB-7169-8C4B-BC65-2195EC292A5B}">
      <dgm:prSet/>
      <dgm:spPr/>
      <dgm:t>
        <a:bodyPr/>
        <a:lstStyle/>
        <a:p>
          <a:endParaRPr lang="en-US"/>
        </a:p>
      </dgm:t>
    </dgm:pt>
    <dgm:pt modelId="{9B9D8594-1AC0-A941-BC04-F6341B2AA92A}" type="sibTrans" cxnId="{694D70AB-7169-8C4B-BC65-2195EC292A5B}">
      <dgm:prSet/>
      <dgm:spPr/>
      <dgm:t>
        <a:bodyPr/>
        <a:lstStyle/>
        <a:p>
          <a:endParaRPr lang="en-US"/>
        </a:p>
      </dgm:t>
    </dgm:pt>
    <dgm:pt modelId="{038EB10A-644E-DB4E-8CAA-4709A510BA58}">
      <dgm:prSet phldrT="[Text]"/>
      <dgm:spPr/>
      <dgm:t>
        <a:bodyPr/>
        <a:lstStyle/>
        <a:p>
          <a:r>
            <a:rPr lang="en-US" dirty="0" smtClean="0"/>
            <a:t>Intuition</a:t>
          </a:r>
          <a:endParaRPr lang="en-US" dirty="0"/>
        </a:p>
      </dgm:t>
    </dgm:pt>
    <dgm:pt modelId="{754CB3E8-63E3-4046-B166-36A1523B403A}" type="parTrans" cxnId="{1D920F8F-CDE7-3840-B5E7-DDFAC23DB580}">
      <dgm:prSet/>
      <dgm:spPr/>
      <dgm:t>
        <a:bodyPr/>
        <a:lstStyle/>
        <a:p>
          <a:endParaRPr lang="en-US"/>
        </a:p>
      </dgm:t>
    </dgm:pt>
    <dgm:pt modelId="{B1A6AA75-6512-FC47-90B7-043776E75AC9}" type="sibTrans" cxnId="{1D920F8F-CDE7-3840-B5E7-DDFAC23DB580}">
      <dgm:prSet/>
      <dgm:spPr/>
      <dgm:t>
        <a:bodyPr/>
        <a:lstStyle/>
        <a:p>
          <a:endParaRPr lang="en-US"/>
        </a:p>
      </dgm:t>
    </dgm:pt>
    <dgm:pt modelId="{B45DD5DC-97C3-DE45-8192-C0175C7EC9DE}">
      <dgm:prSet phldrT="[Text]"/>
      <dgm:spPr/>
      <dgm:t>
        <a:bodyPr/>
        <a:lstStyle/>
        <a:p>
          <a:r>
            <a:rPr lang="en-US" dirty="0" smtClean="0"/>
            <a:t>Use data</a:t>
          </a:r>
          <a:endParaRPr lang="en-US" dirty="0"/>
        </a:p>
      </dgm:t>
    </dgm:pt>
    <dgm:pt modelId="{BD26DE9C-68B0-C140-86A2-E66982C56161}" type="parTrans" cxnId="{7C7EC49C-3371-1A45-ACE6-332F518CE82A}">
      <dgm:prSet/>
      <dgm:spPr/>
      <dgm:t>
        <a:bodyPr/>
        <a:lstStyle/>
        <a:p>
          <a:endParaRPr lang="en-US"/>
        </a:p>
      </dgm:t>
    </dgm:pt>
    <dgm:pt modelId="{3F018087-99EC-0E44-90C1-F60D3D775776}" type="sibTrans" cxnId="{7C7EC49C-3371-1A45-ACE6-332F518CE82A}">
      <dgm:prSet/>
      <dgm:spPr/>
      <dgm:t>
        <a:bodyPr/>
        <a:lstStyle/>
        <a:p>
          <a:endParaRPr lang="en-US"/>
        </a:p>
      </dgm:t>
    </dgm:pt>
    <dgm:pt modelId="{86EF93F1-022E-7B4B-991F-7530BF2240D4}">
      <dgm:prSet phldrT="[Text]"/>
      <dgm:spPr/>
      <dgm:t>
        <a:bodyPr/>
        <a:lstStyle/>
        <a:p>
          <a:r>
            <a:rPr lang="en-US" dirty="0" smtClean="0"/>
            <a:t>Communicate/Predict/…</a:t>
          </a:r>
          <a:endParaRPr lang="en-US" dirty="0"/>
        </a:p>
      </dgm:t>
    </dgm:pt>
    <dgm:pt modelId="{92C779C5-3AE7-F549-9B26-A9C463EC83BB}" type="parTrans" cxnId="{D2613003-AF43-9949-A484-B82C78F1382D}">
      <dgm:prSet/>
      <dgm:spPr/>
      <dgm:t>
        <a:bodyPr/>
        <a:lstStyle/>
        <a:p>
          <a:endParaRPr lang="en-US"/>
        </a:p>
      </dgm:t>
    </dgm:pt>
    <dgm:pt modelId="{F0F5B36E-8DD1-9A47-AFDE-CCD638AEEF2A}" type="sibTrans" cxnId="{D2613003-AF43-9949-A484-B82C78F1382D}">
      <dgm:prSet/>
      <dgm:spPr/>
      <dgm:t>
        <a:bodyPr/>
        <a:lstStyle/>
        <a:p>
          <a:endParaRPr lang="en-US"/>
        </a:p>
      </dgm:t>
    </dgm:pt>
    <dgm:pt modelId="{275BFCF4-E366-6B4B-95D9-209532FA77C3}">
      <dgm:prSet phldrT="[Text]"/>
      <dgm:spPr/>
      <dgm:t>
        <a:bodyPr/>
        <a:lstStyle/>
        <a:p>
          <a:r>
            <a:rPr lang="en-US" dirty="0" smtClean="0"/>
            <a:t>Stats/Graphs/ML</a:t>
          </a:r>
          <a:endParaRPr lang="en-US" dirty="0"/>
        </a:p>
      </dgm:t>
    </dgm:pt>
    <dgm:pt modelId="{ABA5C54E-9B3E-F94E-88F3-D2044A15C2A8}" type="parTrans" cxnId="{6D920115-61C7-2E46-9F83-1B92C718CF5B}">
      <dgm:prSet/>
      <dgm:spPr/>
      <dgm:t>
        <a:bodyPr/>
        <a:lstStyle/>
        <a:p>
          <a:endParaRPr lang="en-US"/>
        </a:p>
      </dgm:t>
    </dgm:pt>
    <dgm:pt modelId="{EE8BC570-AC8C-B443-973C-F1B93BA6F35B}" type="sibTrans" cxnId="{6D920115-61C7-2E46-9F83-1B92C718CF5B}">
      <dgm:prSet/>
      <dgm:spPr/>
      <dgm:t>
        <a:bodyPr/>
        <a:lstStyle/>
        <a:p>
          <a:endParaRPr lang="en-US"/>
        </a:p>
      </dgm:t>
    </dgm:pt>
    <dgm:pt modelId="{0844B4D1-CA7F-174A-BDCD-E27A09268ECD}">
      <dgm:prSet phldrT="[Text]"/>
      <dgm:spPr/>
      <dgm:t>
        <a:bodyPr/>
        <a:lstStyle/>
        <a:p>
          <a:r>
            <a:rPr lang="en-US" dirty="0" smtClean="0"/>
            <a:t>Report on Findings</a:t>
          </a:r>
          <a:endParaRPr lang="en-US" dirty="0"/>
        </a:p>
      </dgm:t>
    </dgm:pt>
    <dgm:pt modelId="{862EA118-D336-BC4D-9177-0F5C59C37FC9}" type="parTrans" cxnId="{35178D96-BA69-7147-971A-17B8488E88A9}">
      <dgm:prSet/>
      <dgm:spPr/>
      <dgm:t>
        <a:bodyPr/>
        <a:lstStyle/>
        <a:p>
          <a:endParaRPr lang="en-US"/>
        </a:p>
      </dgm:t>
    </dgm:pt>
    <dgm:pt modelId="{3726A29E-087D-1B4C-A622-5D0EA54617DD}" type="sibTrans" cxnId="{35178D96-BA69-7147-971A-17B8488E88A9}">
      <dgm:prSet/>
      <dgm:spPr/>
      <dgm:t>
        <a:bodyPr/>
        <a:lstStyle/>
        <a:p>
          <a:endParaRPr lang="en-US"/>
        </a:p>
      </dgm:t>
    </dgm:pt>
    <dgm:pt modelId="{7F8F23FC-F442-FB4A-AB06-B873A179219A}">
      <dgm:prSet phldrT="[Text]"/>
      <dgm:spPr/>
      <dgm:t>
        <a:bodyPr/>
        <a:lstStyle/>
        <a:p>
          <a:r>
            <a:rPr lang="en-US" dirty="0" smtClean="0"/>
            <a:t>Visualize</a:t>
          </a:r>
          <a:endParaRPr lang="en-US" dirty="0"/>
        </a:p>
      </dgm:t>
    </dgm:pt>
    <dgm:pt modelId="{4742E219-8D12-854C-AE44-9BA4E661164E}" type="parTrans" cxnId="{E0B87EC6-40DB-974D-90DE-BA88B58144D0}">
      <dgm:prSet/>
      <dgm:spPr/>
      <dgm:t>
        <a:bodyPr/>
        <a:lstStyle/>
        <a:p>
          <a:endParaRPr lang="en-US"/>
        </a:p>
      </dgm:t>
    </dgm:pt>
    <dgm:pt modelId="{68F4ADC8-32D0-5740-8836-A5386CB28FF8}" type="sibTrans" cxnId="{E0B87EC6-40DB-974D-90DE-BA88B58144D0}">
      <dgm:prSet/>
      <dgm:spPr/>
      <dgm:t>
        <a:bodyPr/>
        <a:lstStyle/>
        <a:p>
          <a:endParaRPr lang="en-US"/>
        </a:p>
      </dgm:t>
    </dgm:pt>
    <dgm:pt modelId="{1D08C2CB-29F3-924B-A7F9-83205382DBFB}">
      <dgm:prSet phldrT="[Text]"/>
      <dgm:spPr/>
      <dgm:t>
        <a:bodyPr/>
        <a:lstStyle/>
        <a:p>
          <a:r>
            <a:rPr lang="en-US" dirty="0" smtClean="0"/>
            <a:t>Visualize</a:t>
          </a:r>
          <a:endParaRPr lang="en-US" dirty="0"/>
        </a:p>
      </dgm:t>
    </dgm:pt>
    <dgm:pt modelId="{78EA390D-A23F-7648-90A2-5F6D53199D8B}" type="parTrans" cxnId="{2E6B8A43-1829-1B4F-A5BC-7175B75B0DAD}">
      <dgm:prSet/>
      <dgm:spPr/>
      <dgm:t>
        <a:bodyPr/>
        <a:lstStyle/>
        <a:p>
          <a:endParaRPr lang="en-US"/>
        </a:p>
      </dgm:t>
    </dgm:pt>
    <dgm:pt modelId="{83A11F4D-B218-7648-B8BC-B9002AC7A258}" type="sibTrans" cxnId="{2E6B8A43-1829-1B4F-A5BC-7175B75B0DAD}">
      <dgm:prSet/>
      <dgm:spPr/>
      <dgm:t>
        <a:bodyPr/>
        <a:lstStyle/>
        <a:p>
          <a:endParaRPr lang="en-US"/>
        </a:p>
      </dgm:t>
    </dgm:pt>
    <dgm:pt modelId="{6449CC79-290B-2C4C-8CA9-111520A902CC}" type="pres">
      <dgm:prSet presAssocID="{F66F3F0A-1C15-E74A-9ED8-1C7F6C51F1E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21CF70D-0449-C146-98C2-8438753DD60E}" type="pres">
      <dgm:prSet presAssocID="{F66F3F0A-1C15-E74A-9ED8-1C7F6C51F1E3}" presName="tSp" presStyleCnt="0"/>
      <dgm:spPr/>
    </dgm:pt>
    <dgm:pt modelId="{C9061972-420F-F645-B6FA-E3EF5FD0FD28}" type="pres">
      <dgm:prSet presAssocID="{F66F3F0A-1C15-E74A-9ED8-1C7F6C51F1E3}" presName="bSp" presStyleCnt="0"/>
      <dgm:spPr/>
    </dgm:pt>
    <dgm:pt modelId="{56B69327-2698-7043-9660-10512895DAC9}" type="pres">
      <dgm:prSet presAssocID="{F66F3F0A-1C15-E74A-9ED8-1C7F6C51F1E3}" presName="process" presStyleCnt="0"/>
      <dgm:spPr/>
    </dgm:pt>
    <dgm:pt modelId="{1EA13405-CC13-CC4E-9C2D-3CF3E5B9EDAF}" type="pres">
      <dgm:prSet presAssocID="{B62CC6D2-B98E-B54F-BB66-3C8F5723C55B}" presName="composite1" presStyleCnt="0"/>
      <dgm:spPr/>
    </dgm:pt>
    <dgm:pt modelId="{E1C2033E-F292-8B44-AC82-901E0AF85150}" type="pres">
      <dgm:prSet presAssocID="{B62CC6D2-B98E-B54F-BB66-3C8F5723C55B}" presName="dummyNode1" presStyleLbl="node1" presStyleIdx="0" presStyleCnt="5"/>
      <dgm:spPr/>
    </dgm:pt>
    <dgm:pt modelId="{5E1494A8-77FB-CC45-AD26-121A0E33EB57}" type="pres">
      <dgm:prSet presAssocID="{B62CC6D2-B98E-B54F-BB66-3C8F5723C55B}" presName="childNode1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272368-4EBF-7B4A-9965-9A6EF6E6DE86}" type="pres">
      <dgm:prSet presAssocID="{B62CC6D2-B98E-B54F-BB66-3C8F5723C55B}" presName="childNode1tx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846BB1-C877-DA42-B78C-85598899D6F0}" type="pres">
      <dgm:prSet presAssocID="{B62CC6D2-B98E-B54F-BB66-3C8F5723C55B}" presName="parentNode1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6D5B83-7867-4D4F-89F2-ADF34CF8CF8A}" type="pres">
      <dgm:prSet presAssocID="{B62CC6D2-B98E-B54F-BB66-3C8F5723C55B}" presName="connSite1" presStyleCnt="0"/>
      <dgm:spPr/>
    </dgm:pt>
    <dgm:pt modelId="{C34A02AC-E43B-E64A-98B7-D7F0F68A5B18}" type="pres">
      <dgm:prSet presAssocID="{5409A5A3-5DD3-8746-8672-D50EA6887A73}" presName="Name9" presStyleLbl="sibTrans2D1" presStyleIdx="0" presStyleCnt="4"/>
      <dgm:spPr/>
      <dgm:t>
        <a:bodyPr/>
        <a:lstStyle/>
        <a:p>
          <a:endParaRPr lang="en-US"/>
        </a:p>
      </dgm:t>
    </dgm:pt>
    <dgm:pt modelId="{4A4558D9-3FD3-ED46-95DE-08209FB6637F}" type="pres">
      <dgm:prSet presAssocID="{772A7CAF-F731-154C-9D08-04404389A7FA}" presName="composite2" presStyleCnt="0"/>
      <dgm:spPr/>
    </dgm:pt>
    <dgm:pt modelId="{EC1269B5-1B55-6C4D-BF17-66F0155C1BCA}" type="pres">
      <dgm:prSet presAssocID="{772A7CAF-F731-154C-9D08-04404389A7FA}" presName="dummyNode2" presStyleLbl="node1" presStyleIdx="0" presStyleCnt="5"/>
      <dgm:spPr/>
    </dgm:pt>
    <dgm:pt modelId="{36141795-4C13-D945-B456-B45C0C6D7F95}" type="pres">
      <dgm:prSet presAssocID="{772A7CAF-F731-154C-9D08-04404389A7FA}" presName="childNode2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C8407A-3087-9F42-A7EC-F81A6FC9F406}" type="pres">
      <dgm:prSet presAssocID="{772A7CAF-F731-154C-9D08-04404389A7FA}" presName="childNode2tx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3E1A4D-C856-494C-9310-79D28A7B3343}" type="pres">
      <dgm:prSet presAssocID="{772A7CAF-F731-154C-9D08-04404389A7FA}" presName="parentNode2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36B297-C5C5-5949-9914-7E911C597C9D}" type="pres">
      <dgm:prSet presAssocID="{772A7CAF-F731-154C-9D08-04404389A7FA}" presName="connSite2" presStyleCnt="0"/>
      <dgm:spPr/>
    </dgm:pt>
    <dgm:pt modelId="{B4D2EF6E-4EBE-AF40-9923-764B9DA51EAC}" type="pres">
      <dgm:prSet presAssocID="{CDCF1663-307D-0547-98CD-B8C3B9F1B8D4}" presName="Name18" presStyleLbl="sibTrans2D1" presStyleIdx="1" presStyleCnt="4"/>
      <dgm:spPr/>
      <dgm:t>
        <a:bodyPr/>
        <a:lstStyle/>
        <a:p>
          <a:endParaRPr lang="en-US"/>
        </a:p>
      </dgm:t>
    </dgm:pt>
    <dgm:pt modelId="{810CAA4B-FF78-574A-B030-B748D6FC346C}" type="pres">
      <dgm:prSet presAssocID="{A4AFF6F9-A417-A941-BFE3-ADE813910EFB}" presName="composite1" presStyleCnt="0"/>
      <dgm:spPr/>
    </dgm:pt>
    <dgm:pt modelId="{82B6BBA4-3902-3541-9766-9B7AC1700637}" type="pres">
      <dgm:prSet presAssocID="{A4AFF6F9-A417-A941-BFE3-ADE813910EFB}" presName="dummyNode1" presStyleLbl="node1" presStyleIdx="1" presStyleCnt="5"/>
      <dgm:spPr/>
    </dgm:pt>
    <dgm:pt modelId="{5886DE9C-0FE9-8645-B5F4-7A2FAC18D667}" type="pres">
      <dgm:prSet presAssocID="{A4AFF6F9-A417-A941-BFE3-ADE813910EFB}" presName="childNode1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8F176D-0288-3944-93DE-3C789EA55E35}" type="pres">
      <dgm:prSet presAssocID="{A4AFF6F9-A417-A941-BFE3-ADE813910EFB}" presName="childNode1tx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E7FABF-9336-9C40-96DB-B62B61DD4613}" type="pres">
      <dgm:prSet presAssocID="{A4AFF6F9-A417-A941-BFE3-ADE813910EFB}" presName="parentNode1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921006-062B-D04B-8061-CB7171C8FB23}" type="pres">
      <dgm:prSet presAssocID="{A4AFF6F9-A417-A941-BFE3-ADE813910EFB}" presName="connSite1" presStyleCnt="0"/>
      <dgm:spPr/>
    </dgm:pt>
    <dgm:pt modelId="{07E37B07-0AE0-8C49-8179-53C97508ED67}" type="pres">
      <dgm:prSet presAssocID="{DD36B169-AE56-0B4E-ABDB-E9EF6B07EF10}" presName="Name9" presStyleLbl="sibTrans2D1" presStyleIdx="2" presStyleCnt="4"/>
      <dgm:spPr/>
      <dgm:t>
        <a:bodyPr/>
        <a:lstStyle/>
        <a:p>
          <a:endParaRPr lang="en-US"/>
        </a:p>
      </dgm:t>
    </dgm:pt>
    <dgm:pt modelId="{89C609CB-DB52-9140-9A83-E83B0C63256E}" type="pres">
      <dgm:prSet presAssocID="{535F9186-0A73-224A-9E08-894391CF2688}" presName="composite2" presStyleCnt="0"/>
      <dgm:spPr/>
    </dgm:pt>
    <dgm:pt modelId="{DA87C07A-8414-4B40-B693-21907C362F41}" type="pres">
      <dgm:prSet presAssocID="{535F9186-0A73-224A-9E08-894391CF2688}" presName="dummyNode2" presStyleLbl="node1" presStyleIdx="2" presStyleCnt="5"/>
      <dgm:spPr/>
    </dgm:pt>
    <dgm:pt modelId="{B0DDEC13-ACE4-4742-AF15-9777191C54CE}" type="pres">
      <dgm:prSet presAssocID="{535F9186-0A73-224A-9E08-894391CF2688}" presName="childNode2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FC684-C526-084E-899D-267C4BEFD848}" type="pres">
      <dgm:prSet presAssocID="{535F9186-0A73-224A-9E08-894391CF2688}" presName="childNode2tx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1E70B4-4CE0-EC49-99DE-1D5C9F9F9D7C}" type="pres">
      <dgm:prSet presAssocID="{535F9186-0A73-224A-9E08-894391CF2688}" presName="parentNode2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F525B9-4FC2-8A45-885E-506324430CE6}" type="pres">
      <dgm:prSet presAssocID="{535F9186-0A73-224A-9E08-894391CF2688}" presName="connSite2" presStyleCnt="0"/>
      <dgm:spPr/>
    </dgm:pt>
    <dgm:pt modelId="{1924B303-8A8F-D04A-9B5A-F833EB6F6268}" type="pres">
      <dgm:prSet presAssocID="{9B9D8594-1AC0-A941-BC04-F6341B2AA92A}" presName="Name18" presStyleLbl="sibTrans2D1" presStyleIdx="3" presStyleCnt="4"/>
      <dgm:spPr/>
      <dgm:t>
        <a:bodyPr/>
        <a:lstStyle/>
        <a:p>
          <a:endParaRPr lang="en-US"/>
        </a:p>
      </dgm:t>
    </dgm:pt>
    <dgm:pt modelId="{080E139D-8A22-1E4D-9EAC-669F10EF0CFC}" type="pres">
      <dgm:prSet presAssocID="{B45DD5DC-97C3-DE45-8192-C0175C7EC9DE}" presName="composite1" presStyleCnt="0"/>
      <dgm:spPr/>
    </dgm:pt>
    <dgm:pt modelId="{0FDC13F9-A5ED-7E49-A88B-BDBC1340BE81}" type="pres">
      <dgm:prSet presAssocID="{B45DD5DC-97C3-DE45-8192-C0175C7EC9DE}" presName="dummyNode1" presStyleLbl="node1" presStyleIdx="3" presStyleCnt="5"/>
      <dgm:spPr/>
    </dgm:pt>
    <dgm:pt modelId="{EC4E25C6-C3D7-4B4B-8BC5-92A960D631E0}" type="pres">
      <dgm:prSet presAssocID="{B45DD5DC-97C3-DE45-8192-C0175C7EC9DE}" presName="childNode1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263D70-AF5F-4F48-A0C6-145BE4674821}" type="pres">
      <dgm:prSet presAssocID="{B45DD5DC-97C3-DE45-8192-C0175C7EC9DE}" presName="childNode1tx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6505CF-267F-3E45-B6F3-BA7036ABB4F7}" type="pres">
      <dgm:prSet presAssocID="{B45DD5DC-97C3-DE45-8192-C0175C7EC9DE}" presName="parentNode1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3900E5-6697-DA46-8463-122A3A134EC6}" type="pres">
      <dgm:prSet presAssocID="{B45DD5DC-97C3-DE45-8192-C0175C7EC9DE}" presName="connSite1" presStyleCnt="0"/>
      <dgm:spPr/>
    </dgm:pt>
  </dgm:ptLst>
  <dgm:cxnLst>
    <dgm:cxn modelId="{53181569-A122-514E-BF5F-EB0852E44EC1}" type="presOf" srcId="{038EB10A-644E-DB4E-8CAA-4709A510BA58}" destId="{B0DDEC13-ACE4-4742-AF15-9777191C54CE}" srcOrd="0" destOrd="0" presId="urn:microsoft.com/office/officeart/2005/8/layout/hProcess4"/>
    <dgm:cxn modelId="{A7D3D582-B249-6C41-B20A-AC4AC6F5E7F7}" type="presOf" srcId="{0844B4D1-CA7F-174A-BDCD-E27A09268ECD}" destId="{EC4E25C6-C3D7-4B4B-8BC5-92A960D631E0}" srcOrd="0" destOrd="1" presId="urn:microsoft.com/office/officeart/2005/8/layout/hProcess4"/>
    <dgm:cxn modelId="{5A57FF48-B921-3344-BA73-19C868A97BD1}" type="presOf" srcId="{275BFCF4-E366-6B4B-95D9-209532FA77C3}" destId="{B0DDEC13-ACE4-4742-AF15-9777191C54CE}" srcOrd="0" destOrd="1" presId="urn:microsoft.com/office/officeart/2005/8/layout/hProcess4"/>
    <dgm:cxn modelId="{EC369D7A-032D-A441-83B6-2342C04F5877}" type="presOf" srcId="{B6E981B7-8FE4-A341-8258-106DC22CD1CE}" destId="{36141795-4C13-D945-B456-B45C0C6D7F95}" srcOrd="0" destOrd="0" presId="urn:microsoft.com/office/officeart/2005/8/layout/hProcess4"/>
    <dgm:cxn modelId="{DA864441-741A-4044-888B-253B4874736A}" type="presOf" srcId="{F49B7C8A-B6E9-0C41-986A-7E2BBFCE2626}" destId="{21272368-4EBF-7B4A-9965-9A6EF6E6DE86}" srcOrd="1" destOrd="0" presId="urn:microsoft.com/office/officeart/2005/8/layout/hProcess4"/>
    <dgm:cxn modelId="{1D920F8F-CDE7-3840-B5E7-DDFAC23DB580}" srcId="{535F9186-0A73-224A-9E08-894391CF2688}" destId="{038EB10A-644E-DB4E-8CAA-4709A510BA58}" srcOrd="0" destOrd="0" parTransId="{754CB3E8-63E3-4046-B166-36A1523B403A}" sibTransId="{B1A6AA75-6512-FC47-90B7-043776E75AC9}"/>
    <dgm:cxn modelId="{54DF67BF-AAC3-F045-AB3C-6EE65BF14C34}" type="presOf" srcId="{275BFCF4-E366-6B4B-95D9-209532FA77C3}" destId="{C57FC684-C526-084E-899D-267C4BEFD848}" srcOrd="1" destOrd="1" presId="urn:microsoft.com/office/officeart/2005/8/layout/hProcess4"/>
    <dgm:cxn modelId="{F1FBE2FA-9056-FB47-AB96-46F403A0D866}" type="presOf" srcId="{B45DD5DC-97C3-DE45-8192-C0175C7EC9DE}" destId="{AF6505CF-267F-3E45-B6F3-BA7036ABB4F7}" srcOrd="0" destOrd="0" presId="urn:microsoft.com/office/officeart/2005/8/layout/hProcess4"/>
    <dgm:cxn modelId="{EB0102EE-31E4-E84A-A274-98589CF3DCC0}" srcId="{A4AFF6F9-A417-A941-BFE3-ADE813910EFB}" destId="{96702345-DFDA-1647-80B6-40E3058240A8}" srcOrd="1" destOrd="0" parTransId="{97DDA595-433D-CF43-9557-4D628F6ED951}" sibTransId="{53296058-BB7F-CD42-A789-C1410FCCFFD3}"/>
    <dgm:cxn modelId="{08EE47F8-FE71-E34C-890A-6274B5794AF6}" type="presOf" srcId="{F49B7C8A-B6E9-0C41-986A-7E2BBFCE2626}" destId="{5E1494A8-77FB-CC45-AD26-121A0E33EB57}" srcOrd="0" destOrd="0" presId="urn:microsoft.com/office/officeart/2005/8/layout/hProcess4"/>
    <dgm:cxn modelId="{694D70AB-7169-8C4B-BC65-2195EC292A5B}" srcId="{F66F3F0A-1C15-E74A-9ED8-1C7F6C51F1E3}" destId="{535F9186-0A73-224A-9E08-894391CF2688}" srcOrd="3" destOrd="0" parTransId="{D02C344E-08DE-544A-AA08-F134DDCC9689}" sibTransId="{9B9D8594-1AC0-A941-BC04-F6341B2AA92A}"/>
    <dgm:cxn modelId="{3EFE4367-F85A-4F4B-B566-8D8AB097B96E}" srcId="{772A7CAF-F731-154C-9D08-04404389A7FA}" destId="{E4A99842-9B9B-2B46-8485-FCBF0F41250F}" srcOrd="1" destOrd="0" parTransId="{06DBE494-9B4F-A941-8350-3A194A55EEB4}" sibTransId="{03EB4A7A-2E79-FA4F-82C3-04A512317FB3}"/>
    <dgm:cxn modelId="{29F36F49-3BE5-EE4F-AEE5-36EC7C78E9B6}" type="presOf" srcId="{772A7CAF-F731-154C-9D08-04404389A7FA}" destId="{833E1A4D-C856-494C-9310-79D28A7B3343}" srcOrd="0" destOrd="0" presId="urn:microsoft.com/office/officeart/2005/8/layout/hProcess4"/>
    <dgm:cxn modelId="{6CB86ABD-7D56-944C-9B7B-708540DA6009}" type="presOf" srcId="{DD36B169-AE56-0B4E-ABDB-E9EF6B07EF10}" destId="{07E37B07-0AE0-8C49-8179-53C97508ED67}" srcOrd="0" destOrd="0" presId="urn:microsoft.com/office/officeart/2005/8/layout/hProcess4"/>
    <dgm:cxn modelId="{E5DE1421-A273-3C41-8540-0ECEFC79CB68}" type="presOf" srcId="{543FA186-8297-E14F-921E-FC450F990E3D}" destId="{5E1494A8-77FB-CC45-AD26-121A0E33EB57}" srcOrd="0" destOrd="1" presId="urn:microsoft.com/office/officeart/2005/8/layout/hProcess4"/>
    <dgm:cxn modelId="{56783913-8DBE-684E-8856-DE724D4EFF6B}" srcId="{F66F3F0A-1C15-E74A-9ED8-1C7F6C51F1E3}" destId="{B62CC6D2-B98E-B54F-BB66-3C8F5723C55B}" srcOrd="0" destOrd="0" parTransId="{14EE423B-2BB3-C246-89D8-AEA896771908}" sibTransId="{5409A5A3-5DD3-8746-8672-D50EA6887A73}"/>
    <dgm:cxn modelId="{766FCE67-DC0C-5D42-BF2F-AF1F3F8CF085}" type="presOf" srcId="{5409A5A3-5DD3-8746-8672-D50EA6887A73}" destId="{C34A02AC-E43B-E64A-98B7-D7F0F68A5B18}" srcOrd="0" destOrd="0" presId="urn:microsoft.com/office/officeart/2005/8/layout/hProcess4"/>
    <dgm:cxn modelId="{C77788F1-2058-AA4C-8FBD-F323A5386C79}" type="presOf" srcId="{7F8F23FC-F442-FB4A-AB06-B873A179219A}" destId="{54263D70-AF5F-4F48-A0C6-145BE4674821}" srcOrd="1" destOrd="2" presId="urn:microsoft.com/office/officeart/2005/8/layout/hProcess4"/>
    <dgm:cxn modelId="{1115184C-BE30-5F49-A8C3-88A996F9D581}" type="presOf" srcId="{7F8F23FC-F442-FB4A-AB06-B873A179219A}" destId="{EC4E25C6-C3D7-4B4B-8BC5-92A960D631E0}" srcOrd="0" destOrd="2" presId="urn:microsoft.com/office/officeart/2005/8/layout/hProcess4"/>
    <dgm:cxn modelId="{B26D2470-6722-9A48-A473-18C94244060D}" type="presOf" srcId="{1D08C2CB-29F3-924B-A7F9-83205382DBFB}" destId="{B0DDEC13-ACE4-4742-AF15-9777191C54CE}" srcOrd="0" destOrd="2" presId="urn:microsoft.com/office/officeart/2005/8/layout/hProcess4"/>
    <dgm:cxn modelId="{6D920115-61C7-2E46-9F83-1B92C718CF5B}" srcId="{535F9186-0A73-224A-9E08-894391CF2688}" destId="{275BFCF4-E366-6B4B-95D9-209532FA77C3}" srcOrd="1" destOrd="0" parTransId="{ABA5C54E-9B3E-F94E-88F3-D2044A15C2A8}" sibTransId="{EE8BC570-AC8C-B443-973C-F1B93BA6F35B}"/>
    <dgm:cxn modelId="{D2613003-AF43-9949-A484-B82C78F1382D}" srcId="{B45DD5DC-97C3-DE45-8192-C0175C7EC9DE}" destId="{86EF93F1-022E-7B4B-991F-7530BF2240D4}" srcOrd="0" destOrd="0" parTransId="{92C779C5-3AE7-F549-9B26-A9C463EC83BB}" sibTransId="{F0F5B36E-8DD1-9A47-AFDE-CCD638AEEF2A}"/>
    <dgm:cxn modelId="{3A92DF6E-D661-6843-8683-A804B8EA94A2}" type="presOf" srcId="{61377071-7ED6-E34A-98C6-091717535A26}" destId="{5886DE9C-0FE9-8645-B5F4-7A2FAC18D667}" srcOrd="0" destOrd="0" presId="urn:microsoft.com/office/officeart/2005/8/layout/hProcess4"/>
    <dgm:cxn modelId="{33B24D4A-4F96-F848-A29F-E80E446EB663}" srcId="{B62CC6D2-B98E-B54F-BB66-3C8F5723C55B}" destId="{543FA186-8297-E14F-921E-FC450F990E3D}" srcOrd="1" destOrd="0" parTransId="{23D9431F-A102-5245-9275-5A30E6CBEC50}" sibTransId="{213AC036-96C0-C044-85C9-6D97648B9986}"/>
    <dgm:cxn modelId="{8881ECE5-8AE7-7147-ADBA-D4F3D2C609D0}" type="presOf" srcId="{96702345-DFDA-1647-80B6-40E3058240A8}" destId="{198F176D-0288-3944-93DE-3C789EA55E35}" srcOrd="1" destOrd="1" presId="urn:microsoft.com/office/officeart/2005/8/layout/hProcess4"/>
    <dgm:cxn modelId="{8B9E4FA1-AD39-E740-93F5-FF6BE8EDE4BF}" srcId="{A4AFF6F9-A417-A941-BFE3-ADE813910EFB}" destId="{61377071-7ED6-E34A-98C6-091717535A26}" srcOrd="0" destOrd="0" parTransId="{E2C4EA14-114F-A948-8692-7DDFA861877D}" sibTransId="{932A951E-CD3A-6347-9019-72DACF0B3282}"/>
    <dgm:cxn modelId="{75EFB0E8-E427-7645-9FE0-93D59A50D0A1}" type="presOf" srcId="{86EF93F1-022E-7B4B-991F-7530BF2240D4}" destId="{EC4E25C6-C3D7-4B4B-8BC5-92A960D631E0}" srcOrd="0" destOrd="0" presId="urn:microsoft.com/office/officeart/2005/8/layout/hProcess4"/>
    <dgm:cxn modelId="{BAFB68EE-3FA7-D646-96FD-91C2D0D49BC3}" type="presOf" srcId="{CDCF1663-307D-0547-98CD-B8C3B9F1B8D4}" destId="{B4D2EF6E-4EBE-AF40-9923-764B9DA51EAC}" srcOrd="0" destOrd="0" presId="urn:microsoft.com/office/officeart/2005/8/layout/hProcess4"/>
    <dgm:cxn modelId="{FEE64BC9-C8FC-A146-863D-06FAE4FF21A9}" srcId="{B62CC6D2-B98E-B54F-BB66-3C8F5723C55B}" destId="{F49B7C8A-B6E9-0C41-986A-7E2BBFCE2626}" srcOrd="0" destOrd="0" parTransId="{C60332B2-008D-FA45-BD91-DDC8B8AC5BEC}" sibTransId="{7C3ADDFE-F3E3-1B47-A608-9A4B4C543456}"/>
    <dgm:cxn modelId="{6BD81D18-FD16-ED43-8402-3DB1625265A0}" type="presOf" srcId="{86EF93F1-022E-7B4B-991F-7530BF2240D4}" destId="{54263D70-AF5F-4F48-A0C6-145BE4674821}" srcOrd="1" destOrd="0" presId="urn:microsoft.com/office/officeart/2005/8/layout/hProcess4"/>
    <dgm:cxn modelId="{15DF8817-959C-CD40-9AAD-902326983707}" type="presOf" srcId="{96702345-DFDA-1647-80B6-40E3058240A8}" destId="{5886DE9C-0FE9-8645-B5F4-7A2FAC18D667}" srcOrd="0" destOrd="1" presId="urn:microsoft.com/office/officeart/2005/8/layout/hProcess4"/>
    <dgm:cxn modelId="{901506C5-DA0E-0944-9C97-EB37C2BB16A5}" srcId="{F66F3F0A-1C15-E74A-9ED8-1C7F6C51F1E3}" destId="{772A7CAF-F731-154C-9D08-04404389A7FA}" srcOrd="1" destOrd="0" parTransId="{2DE477F5-F549-CE49-B225-6D9456D38E66}" sibTransId="{CDCF1663-307D-0547-98CD-B8C3B9F1B8D4}"/>
    <dgm:cxn modelId="{7C7EC49C-3371-1A45-ACE6-332F518CE82A}" srcId="{F66F3F0A-1C15-E74A-9ED8-1C7F6C51F1E3}" destId="{B45DD5DC-97C3-DE45-8192-C0175C7EC9DE}" srcOrd="4" destOrd="0" parTransId="{BD26DE9C-68B0-C140-86A2-E66982C56161}" sibTransId="{3F018087-99EC-0E44-90C1-F60D3D775776}"/>
    <dgm:cxn modelId="{E1EA2DB7-8020-F94B-89FA-AD0140C6854C}" type="presOf" srcId="{9B9D8594-1AC0-A941-BC04-F6341B2AA92A}" destId="{1924B303-8A8F-D04A-9B5A-F833EB6F6268}" srcOrd="0" destOrd="0" presId="urn:microsoft.com/office/officeart/2005/8/layout/hProcess4"/>
    <dgm:cxn modelId="{8AE3D063-B836-1A4F-AB53-57A793D376C5}" type="presOf" srcId="{E4A99842-9B9B-2B46-8485-FCBF0F41250F}" destId="{36141795-4C13-D945-B456-B45C0C6D7F95}" srcOrd="0" destOrd="1" presId="urn:microsoft.com/office/officeart/2005/8/layout/hProcess4"/>
    <dgm:cxn modelId="{05E016E1-4698-2B4A-90EE-48EB6224A052}" type="presOf" srcId="{543FA186-8297-E14F-921E-FC450F990E3D}" destId="{21272368-4EBF-7B4A-9965-9A6EF6E6DE86}" srcOrd="1" destOrd="1" presId="urn:microsoft.com/office/officeart/2005/8/layout/hProcess4"/>
    <dgm:cxn modelId="{CA5990C3-7C72-1745-B395-7FCB8D50BB74}" srcId="{772A7CAF-F731-154C-9D08-04404389A7FA}" destId="{B6E981B7-8FE4-A341-8258-106DC22CD1CE}" srcOrd="0" destOrd="0" parTransId="{0D3401E0-C7CC-E24A-9FD0-FCDDD591AB22}" sibTransId="{9FC0FC7F-312E-E349-9169-35A361F0DA69}"/>
    <dgm:cxn modelId="{B847292D-E64A-E941-B6DC-5F0F5279F7AE}" type="presOf" srcId="{535F9186-0A73-224A-9E08-894391CF2688}" destId="{961E70B4-4CE0-EC49-99DE-1D5C9F9F9D7C}" srcOrd="0" destOrd="0" presId="urn:microsoft.com/office/officeart/2005/8/layout/hProcess4"/>
    <dgm:cxn modelId="{42EB5AD8-757C-504F-BCE0-5991F41BAD15}" type="presOf" srcId="{F66F3F0A-1C15-E74A-9ED8-1C7F6C51F1E3}" destId="{6449CC79-290B-2C4C-8CA9-111520A902CC}" srcOrd="0" destOrd="0" presId="urn:microsoft.com/office/officeart/2005/8/layout/hProcess4"/>
    <dgm:cxn modelId="{2E6B8A43-1829-1B4F-A5BC-7175B75B0DAD}" srcId="{535F9186-0A73-224A-9E08-894391CF2688}" destId="{1D08C2CB-29F3-924B-A7F9-83205382DBFB}" srcOrd="2" destOrd="0" parTransId="{78EA390D-A23F-7648-90A2-5F6D53199D8B}" sibTransId="{83A11F4D-B218-7648-B8BC-B9002AC7A258}"/>
    <dgm:cxn modelId="{1C9C4B66-D5D2-5A4A-A9E6-0A9C2AC7F7D0}" srcId="{F66F3F0A-1C15-E74A-9ED8-1C7F6C51F1E3}" destId="{A4AFF6F9-A417-A941-BFE3-ADE813910EFB}" srcOrd="2" destOrd="0" parTransId="{5BEC0F89-EAFA-2F44-9A41-7BDA98F6495D}" sibTransId="{DD36B169-AE56-0B4E-ABDB-E9EF6B07EF10}"/>
    <dgm:cxn modelId="{35178D96-BA69-7147-971A-17B8488E88A9}" srcId="{B45DD5DC-97C3-DE45-8192-C0175C7EC9DE}" destId="{0844B4D1-CA7F-174A-BDCD-E27A09268ECD}" srcOrd="1" destOrd="0" parTransId="{862EA118-D336-BC4D-9177-0F5C59C37FC9}" sibTransId="{3726A29E-087D-1B4C-A622-5D0EA54617DD}"/>
    <dgm:cxn modelId="{A6FBF87C-032E-BF47-BFAF-FCB545EFA090}" type="presOf" srcId="{038EB10A-644E-DB4E-8CAA-4709A510BA58}" destId="{C57FC684-C526-084E-899D-267C4BEFD848}" srcOrd="1" destOrd="0" presId="urn:microsoft.com/office/officeart/2005/8/layout/hProcess4"/>
    <dgm:cxn modelId="{7A1F8E54-E1E6-1C47-9B36-F603BC8728CC}" type="presOf" srcId="{B6E981B7-8FE4-A341-8258-106DC22CD1CE}" destId="{80C8407A-3087-9F42-A7EC-F81A6FC9F406}" srcOrd="1" destOrd="0" presId="urn:microsoft.com/office/officeart/2005/8/layout/hProcess4"/>
    <dgm:cxn modelId="{E0B87EC6-40DB-974D-90DE-BA88B58144D0}" srcId="{B45DD5DC-97C3-DE45-8192-C0175C7EC9DE}" destId="{7F8F23FC-F442-FB4A-AB06-B873A179219A}" srcOrd="2" destOrd="0" parTransId="{4742E219-8D12-854C-AE44-9BA4E661164E}" sibTransId="{68F4ADC8-32D0-5740-8836-A5386CB28FF8}"/>
    <dgm:cxn modelId="{3C666BAE-DC6C-E441-8A33-5F1B0F525ADD}" type="presOf" srcId="{B62CC6D2-B98E-B54F-BB66-3C8F5723C55B}" destId="{76846BB1-C877-DA42-B78C-85598899D6F0}" srcOrd="0" destOrd="0" presId="urn:microsoft.com/office/officeart/2005/8/layout/hProcess4"/>
    <dgm:cxn modelId="{F5457E7A-801F-9A41-97DE-2EBA10ABAE7C}" type="presOf" srcId="{1D08C2CB-29F3-924B-A7F9-83205382DBFB}" destId="{C57FC684-C526-084E-899D-267C4BEFD848}" srcOrd="1" destOrd="2" presId="urn:microsoft.com/office/officeart/2005/8/layout/hProcess4"/>
    <dgm:cxn modelId="{0265013F-CEEA-3447-8B0F-0993EED2714A}" type="presOf" srcId="{A4AFF6F9-A417-A941-BFE3-ADE813910EFB}" destId="{37E7FABF-9336-9C40-96DB-B62B61DD4613}" srcOrd="0" destOrd="0" presId="urn:microsoft.com/office/officeart/2005/8/layout/hProcess4"/>
    <dgm:cxn modelId="{1536E9A8-8C0F-8D4F-8B31-060A63AF31A6}" type="presOf" srcId="{61377071-7ED6-E34A-98C6-091717535A26}" destId="{198F176D-0288-3944-93DE-3C789EA55E35}" srcOrd="1" destOrd="0" presId="urn:microsoft.com/office/officeart/2005/8/layout/hProcess4"/>
    <dgm:cxn modelId="{F20CE1F0-8F61-AE45-9D9A-BB3EEF09CCA8}" type="presOf" srcId="{E4A99842-9B9B-2B46-8485-FCBF0F41250F}" destId="{80C8407A-3087-9F42-A7EC-F81A6FC9F406}" srcOrd="1" destOrd="1" presId="urn:microsoft.com/office/officeart/2005/8/layout/hProcess4"/>
    <dgm:cxn modelId="{251E3F2D-E8B6-B741-ACAC-72FF74236475}" type="presOf" srcId="{0844B4D1-CA7F-174A-BDCD-E27A09268ECD}" destId="{54263D70-AF5F-4F48-A0C6-145BE4674821}" srcOrd="1" destOrd="1" presId="urn:microsoft.com/office/officeart/2005/8/layout/hProcess4"/>
    <dgm:cxn modelId="{AD756D3C-B827-B649-8119-4FC49437CD79}" type="presParOf" srcId="{6449CC79-290B-2C4C-8CA9-111520A902CC}" destId="{621CF70D-0449-C146-98C2-8438753DD60E}" srcOrd="0" destOrd="0" presId="urn:microsoft.com/office/officeart/2005/8/layout/hProcess4"/>
    <dgm:cxn modelId="{0C6256FB-2F6F-FF4F-AA50-0DFB26AD4119}" type="presParOf" srcId="{6449CC79-290B-2C4C-8CA9-111520A902CC}" destId="{C9061972-420F-F645-B6FA-E3EF5FD0FD28}" srcOrd="1" destOrd="0" presId="urn:microsoft.com/office/officeart/2005/8/layout/hProcess4"/>
    <dgm:cxn modelId="{D8A05D3F-11E5-E741-B674-5B2A603F127C}" type="presParOf" srcId="{6449CC79-290B-2C4C-8CA9-111520A902CC}" destId="{56B69327-2698-7043-9660-10512895DAC9}" srcOrd="2" destOrd="0" presId="urn:microsoft.com/office/officeart/2005/8/layout/hProcess4"/>
    <dgm:cxn modelId="{485B2D60-D8BB-3141-B3CE-28CFE46B6FB0}" type="presParOf" srcId="{56B69327-2698-7043-9660-10512895DAC9}" destId="{1EA13405-CC13-CC4E-9C2D-3CF3E5B9EDAF}" srcOrd="0" destOrd="0" presId="urn:microsoft.com/office/officeart/2005/8/layout/hProcess4"/>
    <dgm:cxn modelId="{F1071F30-6257-5745-B3CE-D037BF4E5954}" type="presParOf" srcId="{1EA13405-CC13-CC4E-9C2D-3CF3E5B9EDAF}" destId="{E1C2033E-F292-8B44-AC82-901E0AF85150}" srcOrd="0" destOrd="0" presId="urn:microsoft.com/office/officeart/2005/8/layout/hProcess4"/>
    <dgm:cxn modelId="{F20D8C78-294C-D747-8C92-3B967FF1A0F1}" type="presParOf" srcId="{1EA13405-CC13-CC4E-9C2D-3CF3E5B9EDAF}" destId="{5E1494A8-77FB-CC45-AD26-121A0E33EB57}" srcOrd="1" destOrd="0" presId="urn:microsoft.com/office/officeart/2005/8/layout/hProcess4"/>
    <dgm:cxn modelId="{1229ADE4-1E75-AC4D-B5D6-C442DD3EA9EE}" type="presParOf" srcId="{1EA13405-CC13-CC4E-9C2D-3CF3E5B9EDAF}" destId="{21272368-4EBF-7B4A-9965-9A6EF6E6DE86}" srcOrd="2" destOrd="0" presId="urn:microsoft.com/office/officeart/2005/8/layout/hProcess4"/>
    <dgm:cxn modelId="{EF24614A-EC81-5345-9159-37A1FFBCB898}" type="presParOf" srcId="{1EA13405-CC13-CC4E-9C2D-3CF3E5B9EDAF}" destId="{76846BB1-C877-DA42-B78C-85598899D6F0}" srcOrd="3" destOrd="0" presId="urn:microsoft.com/office/officeart/2005/8/layout/hProcess4"/>
    <dgm:cxn modelId="{4558886C-00EC-6141-BA8C-F456CE5B040E}" type="presParOf" srcId="{1EA13405-CC13-CC4E-9C2D-3CF3E5B9EDAF}" destId="{466D5B83-7867-4D4F-89F2-ADF34CF8CF8A}" srcOrd="4" destOrd="0" presId="urn:microsoft.com/office/officeart/2005/8/layout/hProcess4"/>
    <dgm:cxn modelId="{8F297D58-1F3D-C641-BDE0-CA231E988AAF}" type="presParOf" srcId="{56B69327-2698-7043-9660-10512895DAC9}" destId="{C34A02AC-E43B-E64A-98B7-D7F0F68A5B18}" srcOrd="1" destOrd="0" presId="urn:microsoft.com/office/officeart/2005/8/layout/hProcess4"/>
    <dgm:cxn modelId="{CC34C434-D0EB-A04C-A68C-BAFF3396ED0C}" type="presParOf" srcId="{56B69327-2698-7043-9660-10512895DAC9}" destId="{4A4558D9-3FD3-ED46-95DE-08209FB6637F}" srcOrd="2" destOrd="0" presId="urn:microsoft.com/office/officeart/2005/8/layout/hProcess4"/>
    <dgm:cxn modelId="{C88E1D35-2B13-CC4B-BDC0-9F35619AA8C3}" type="presParOf" srcId="{4A4558D9-3FD3-ED46-95DE-08209FB6637F}" destId="{EC1269B5-1B55-6C4D-BF17-66F0155C1BCA}" srcOrd="0" destOrd="0" presId="urn:microsoft.com/office/officeart/2005/8/layout/hProcess4"/>
    <dgm:cxn modelId="{A2F5B926-2782-6241-85D2-6919F8A4B56A}" type="presParOf" srcId="{4A4558D9-3FD3-ED46-95DE-08209FB6637F}" destId="{36141795-4C13-D945-B456-B45C0C6D7F95}" srcOrd="1" destOrd="0" presId="urn:microsoft.com/office/officeart/2005/8/layout/hProcess4"/>
    <dgm:cxn modelId="{6B6BCF3D-C431-F742-8D84-DAFE47FB2964}" type="presParOf" srcId="{4A4558D9-3FD3-ED46-95DE-08209FB6637F}" destId="{80C8407A-3087-9F42-A7EC-F81A6FC9F406}" srcOrd="2" destOrd="0" presId="urn:microsoft.com/office/officeart/2005/8/layout/hProcess4"/>
    <dgm:cxn modelId="{75CEA80C-2345-DC4F-A8B2-7191BEE22447}" type="presParOf" srcId="{4A4558D9-3FD3-ED46-95DE-08209FB6637F}" destId="{833E1A4D-C856-494C-9310-79D28A7B3343}" srcOrd="3" destOrd="0" presId="urn:microsoft.com/office/officeart/2005/8/layout/hProcess4"/>
    <dgm:cxn modelId="{2CAC8084-79FA-654C-9ED4-34739DBDBF05}" type="presParOf" srcId="{4A4558D9-3FD3-ED46-95DE-08209FB6637F}" destId="{3936B297-C5C5-5949-9914-7E911C597C9D}" srcOrd="4" destOrd="0" presId="urn:microsoft.com/office/officeart/2005/8/layout/hProcess4"/>
    <dgm:cxn modelId="{04A32EC0-2EE9-B74E-BB60-9F0AD7A11E70}" type="presParOf" srcId="{56B69327-2698-7043-9660-10512895DAC9}" destId="{B4D2EF6E-4EBE-AF40-9923-764B9DA51EAC}" srcOrd="3" destOrd="0" presId="urn:microsoft.com/office/officeart/2005/8/layout/hProcess4"/>
    <dgm:cxn modelId="{1D5EB6A6-E5EA-7C42-A52F-74A2333601C6}" type="presParOf" srcId="{56B69327-2698-7043-9660-10512895DAC9}" destId="{810CAA4B-FF78-574A-B030-B748D6FC346C}" srcOrd="4" destOrd="0" presId="urn:microsoft.com/office/officeart/2005/8/layout/hProcess4"/>
    <dgm:cxn modelId="{4F456EF2-9A7A-8842-B584-184E123B3A0B}" type="presParOf" srcId="{810CAA4B-FF78-574A-B030-B748D6FC346C}" destId="{82B6BBA4-3902-3541-9766-9B7AC1700637}" srcOrd="0" destOrd="0" presId="urn:microsoft.com/office/officeart/2005/8/layout/hProcess4"/>
    <dgm:cxn modelId="{EC6A7645-981B-1249-8B7C-918F51D3C0F7}" type="presParOf" srcId="{810CAA4B-FF78-574A-B030-B748D6FC346C}" destId="{5886DE9C-0FE9-8645-B5F4-7A2FAC18D667}" srcOrd="1" destOrd="0" presId="urn:microsoft.com/office/officeart/2005/8/layout/hProcess4"/>
    <dgm:cxn modelId="{2AF65E49-B176-CA40-8F2F-997321FD9BC4}" type="presParOf" srcId="{810CAA4B-FF78-574A-B030-B748D6FC346C}" destId="{198F176D-0288-3944-93DE-3C789EA55E35}" srcOrd="2" destOrd="0" presId="urn:microsoft.com/office/officeart/2005/8/layout/hProcess4"/>
    <dgm:cxn modelId="{484C0EAD-E938-0646-84C6-1B12C0DA0CB8}" type="presParOf" srcId="{810CAA4B-FF78-574A-B030-B748D6FC346C}" destId="{37E7FABF-9336-9C40-96DB-B62B61DD4613}" srcOrd="3" destOrd="0" presId="urn:microsoft.com/office/officeart/2005/8/layout/hProcess4"/>
    <dgm:cxn modelId="{AB226A56-6C2D-5F4B-BF4F-5BB298C956F9}" type="presParOf" srcId="{810CAA4B-FF78-574A-B030-B748D6FC346C}" destId="{98921006-062B-D04B-8061-CB7171C8FB23}" srcOrd="4" destOrd="0" presId="urn:microsoft.com/office/officeart/2005/8/layout/hProcess4"/>
    <dgm:cxn modelId="{AEEBF27D-1AFA-A64C-845D-D36EAD7A08EA}" type="presParOf" srcId="{56B69327-2698-7043-9660-10512895DAC9}" destId="{07E37B07-0AE0-8C49-8179-53C97508ED67}" srcOrd="5" destOrd="0" presId="urn:microsoft.com/office/officeart/2005/8/layout/hProcess4"/>
    <dgm:cxn modelId="{CDCA4BBB-2AB3-0049-93E3-555DFF152FF3}" type="presParOf" srcId="{56B69327-2698-7043-9660-10512895DAC9}" destId="{89C609CB-DB52-9140-9A83-E83B0C63256E}" srcOrd="6" destOrd="0" presId="urn:microsoft.com/office/officeart/2005/8/layout/hProcess4"/>
    <dgm:cxn modelId="{B101592E-FFAC-114B-B7CF-A0EB30FDD4D0}" type="presParOf" srcId="{89C609CB-DB52-9140-9A83-E83B0C63256E}" destId="{DA87C07A-8414-4B40-B693-21907C362F41}" srcOrd="0" destOrd="0" presId="urn:microsoft.com/office/officeart/2005/8/layout/hProcess4"/>
    <dgm:cxn modelId="{BDE4BF9D-3908-C749-A987-9AA8FE23E386}" type="presParOf" srcId="{89C609CB-DB52-9140-9A83-E83B0C63256E}" destId="{B0DDEC13-ACE4-4742-AF15-9777191C54CE}" srcOrd="1" destOrd="0" presId="urn:microsoft.com/office/officeart/2005/8/layout/hProcess4"/>
    <dgm:cxn modelId="{8A9E3945-F8B5-634F-8108-75840D9B4294}" type="presParOf" srcId="{89C609CB-DB52-9140-9A83-E83B0C63256E}" destId="{C57FC684-C526-084E-899D-267C4BEFD848}" srcOrd="2" destOrd="0" presId="urn:microsoft.com/office/officeart/2005/8/layout/hProcess4"/>
    <dgm:cxn modelId="{BBA98557-7492-E741-8EFC-581526833616}" type="presParOf" srcId="{89C609CB-DB52-9140-9A83-E83B0C63256E}" destId="{961E70B4-4CE0-EC49-99DE-1D5C9F9F9D7C}" srcOrd="3" destOrd="0" presId="urn:microsoft.com/office/officeart/2005/8/layout/hProcess4"/>
    <dgm:cxn modelId="{5CC6C567-6D41-1840-B0A7-2EC380C11748}" type="presParOf" srcId="{89C609CB-DB52-9140-9A83-E83B0C63256E}" destId="{E1F525B9-4FC2-8A45-885E-506324430CE6}" srcOrd="4" destOrd="0" presId="urn:microsoft.com/office/officeart/2005/8/layout/hProcess4"/>
    <dgm:cxn modelId="{8760B19E-BAB1-FC41-B8B8-5BEE1994B701}" type="presParOf" srcId="{56B69327-2698-7043-9660-10512895DAC9}" destId="{1924B303-8A8F-D04A-9B5A-F833EB6F6268}" srcOrd="7" destOrd="0" presId="urn:microsoft.com/office/officeart/2005/8/layout/hProcess4"/>
    <dgm:cxn modelId="{EBD8A409-477C-7F47-95F2-0C3877F320F2}" type="presParOf" srcId="{56B69327-2698-7043-9660-10512895DAC9}" destId="{080E139D-8A22-1E4D-9EAC-669F10EF0CFC}" srcOrd="8" destOrd="0" presId="urn:microsoft.com/office/officeart/2005/8/layout/hProcess4"/>
    <dgm:cxn modelId="{A5E0F482-EC83-724C-96C9-D1D90E689FD8}" type="presParOf" srcId="{080E139D-8A22-1E4D-9EAC-669F10EF0CFC}" destId="{0FDC13F9-A5ED-7E49-A88B-BDBC1340BE81}" srcOrd="0" destOrd="0" presId="urn:microsoft.com/office/officeart/2005/8/layout/hProcess4"/>
    <dgm:cxn modelId="{80214194-F9FA-094A-9704-E04BD797624C}" type="presParOf" srcId="{080E139D-8A22-1E4D-9EAC-669F10EF0CFC}" destId="{EC4E25C6-C3D7-4B4B-8BC5-92A960D631E0}" srcOrd="1" destOrd="0" presId="urn:microsoft.com/office/officeart/2005/8/layout/hProcess4"/>
    <dgm:cxn modelId="{221D785F-3357-7F43-8730-2DE0317DC95B}" type="presParOf" srcId="{080E139D-8A22-1E4D-9EAC-669F10EF0CFC}" destId="{54263D70-AF5F-4F48-A0C6-145BE4674821}" srcOrd="2" destOrd="0" presId="urn:microsoft.com/office/officeart/2005/8/layout/hProcess4"/>
    <dgm:cxn modelId="{DFB3A628-D17F-4B41-AA5D-02B38210095D}" type="presParOf" srcId="{080E139D-8A22-1E4D-9EAC-669F10EF0CFC}" destId="{AF6505CF-267F-3E45-B6F3-BA7036ABB4F7}" srcOrd="3" destOrd="0" presId="urn:microsoft.com/office/officeart/2005/8/layout/hProcess4"/>
    <dgm:cxn modelId="{7B876D2F-9BE2-4144-86F6-C74A8D700F9C}" type="presParOf" srcId="{080E139D-8A22-1E4D-9EAC-669F10EF0CFC}" destId="{D83900E5-6697-DA46-8463-122A3A134EC6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1494A8-77FB-CC45-AD26-121A0E33EB57}">
      <dsp:nvSpPr>
        <dsp:cNvPr id="0" name=""/>
        <dsp:cNvSpPr/>
      </dsp:nvSpPr>
      <dsp:spPr>
        <a:xfrm>
          <a:off x="6557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smtClean="0"/>
            <a:t>Is it the right question?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smtClean="0"/>
            <a:t>Is it answerable?</a:t>
          </a:r>
          <a:endParaRPr lang="en-US" sz="1000" kern="1200" dirty="0"/>
        </a:p>
      </dsp:txBody>
      <dsp:txXfrm>
        <a:off x="33905" y="1623152"/>
        <a:ext cx="1386115" cy="879021"/>
      </dsp:txXfrm>
    </dsp:sp>
    <dsp:sp modelId="{C34A02AC-E43B-E64A-98B7-D7F0F68A5B18}">
      <dsp:nvSpPr>
        <dsp:cNvPr id="0" name=""/>
        <dsp:cNvSpPr/>
      </dsp:nvSpPr>
      <dsp:spPr>
        <a:xfrm>
          <a:off x="812945" y="1866947"/>
          <a:ext cx="1606511" cy="1606511"/>
        </a:xfrm>
        <a:prstGeom prst="leftCircularArrow">
          <a:avLst>
            <a:gd name="adj1" fmla="val 3263"/>
            <a:gd name="adj2" fmla="val 402578"/>
            <a:gd name="adj3" fmla="val 2178089"/>
            <a:gd name="adj4" fmla="val 9024489"/>
            <a:gd name="adj5" fmla="val 38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846BB1-C877-DA42-B78C-85598899D6F0}">
      <dsp:nvSpPr>
        <dsp:cNvPr id="0" name=""/>
        <dsp:cNvSpPr/>
      </dsp:nvSpPr>
      <dsp:spPr>
        <a:xfrm>
          <a:off x="326738" y="2529521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Question</a:t>
          </a:r>
          <a:endParaRPr lang="en-US" sz="1800" kern="1200" dirty="0"/>
        </a:p>
      </dsp:txBody>
      <dsp:txXfrm>
        <a:off x="341655" y="2544438"/>
        <a:ext cx="1250887" cy="479466"/>
      </dsp:txXfrm>
    </dsp:sp>
    <dsp:sp modelId="{36141795-4C13-D945-B456-B45C0C6D7F95}">
      <dsp:nvSpPr>
        <dsp:cNvPr id="0" name=""/>
        <dsp:cNvSpPr/>
      </dsp:nvSpPr>
      <dsp:spPr>
        <a:xfrm>
          <a:off x="1857074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smtClean="0"/>
            <a:t>Is it the right data for the question?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smtClean="0"/>
            <a:t>How hard/easy is it to collect?</a:t>
          </a:r>
          <a:endParaRPr lang="en-US" sz="1000" kern="1200" dirty="0"/>
        </a:p>
      </dsp:txBody>
      <dsp:txXfrm>
        <a:off x="1884422" y="1877802"/>
        <a:ext cx="1386115" cy="879021"/>
      </dsp:txXfrm>
    </dsp:sp>
    <dsp:sp modelId="{B4D2EF6E-4EBE-AF40-9923-764B9DA51EAC}">
      <dsp:nvSpPr>
        <dsp:cNvPr id="0" name=""/>
        <dsp:cNvSpPr/>
      </dsp:nvSpPr>
      <dsp:spPr>
        <a:xfrm>
          <a:off x="2651455" y="859922"/>
          <a:ext cx="1790614" cy="1790614"/>
        </a:xfrm>
        <a:prstGeom prst="circularArrow">
          <a:avLst>
            <a:gd name="adj1" fmla="val 2927"/>
            <a:gd name="adj2" fmla="val 358341"/>
            <a:gd name="adj3" fmla="val 19466149"/>
            <a:gd name="adj4" fmla="val 12575511"/>
            <a:gd name="adj5" fmla="val 341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E1A4D-C856-494C-9310-79D28A7B3343}">
      <dsp:nvSpPr>
        <dsp:cNvPr id="0" name=""/>
        <dsp:cNvSpPr/>
      </dsp:nvSpPr>
      <dsp:spPr>
        <a:xfrm>
          <a:off x="2177254" y="1341153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Collect Data </a:t>
          </a:r>
          <a:endParaRPr lang="en-US" sz="1800" kern="1200" dirty="0"/>
        </a:p>
      </dsp:txBody>
      <dsp:txXfrm>
        <a:off x="2192171" y="1356070"/>
        <a:ext cx="1250887" cy="479466"/>
      </dsp:txXfrm>
    </dsp:sp>
    <dsp:sp modelId="{5886DE9C-0FE9-8645-B5F4-7A2FAC18D667}">
      <dsp:nvSpPr>
        <dsp:cNvPr id="0" name=""/>
        <dsp:cNvSpPr/>
      </dsp:nvSpPr>
      <dsp:spPr>
        <a:xfrm>
          <a:off x="3707590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smtClean="0"/>
            <a:t>What flaws exist in the data?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smtClean="0"/>
            <a:t>How do we address them?</a:t>
          </a:r>
          <a:endParaRPr lang="en-US" sz="1000" kern="1200" dirty="0"/>
        </a:p>
      </dsp:txBody>
      <dsp:txXfrm>
        <a:off x="3734938" y="1623152"/>
        <a:ext cx="1386115" cy="879021"/>
      </dsp:txXfrm>
    </dsp:sp>
    <dsp:sp modelId="{07E37B07-0AE0-8C49-8179-53C97508ED67}">
      <dsp:nvSpPr>
        <dsp:cNvPr id="0" name=""/>
        <dsp:cNvSpPr/>
      </dsp:nvSpPr>
      <dsp:spPr>
        <a:xfrm>
          <a:off x="4513978" y="1866947"/>
          <a:ext cx="1606511" cy="1606511"/>
        </a:xfrm>
        <a:prstGeom prst="leftCircularArrow">
          <a:avLst>
            <a:gd name="adj1" fmla="val 3263"/>
            <a:gd name="adj2" fmla="val 402578"/>
            <a:gd name="adj3" fmla="val 2178089"/>
            <a:gd name="adj4" fmla="val 9024489"/>
            <a:gd name="adj5" fmla="val 38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7FABF-9336-9C40-96DB-B62B61DD4613}">
      <dsp:nvSpPr>
        <dsp:cNvPr id="0" name=""/>
        <dsp:cNvSpPr/>
      </dsp:nvSpPr>
      <dsp:spPr>
        <a:xfrm>
          <a:off x="4027771" y="2529521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Clean Data</a:t>
          </a:r>
          <a:endParaRPr lang="en-US" sz="1800" kern="1200" dirty="0"/>
        </a:p>
      </dsp:txBody>
      <dsp:txXfrm>
        <a:off x="4042688" y="2544438"/>
        <a:ext cx="1250887" cy="479466"/>
      </dsp:txXfrm>
    </dsp:sp>
    <dsp:sp modelId="{B0DDEC13-ACE4-4742-AF15-9777191C54CE}">
      <dsp:nvSpPr>
        <dsp:cNvPr id="0" name=""/>
        <dsp:cNvSpPr/>
      </dsp:nvSpPr>
      <dsp:spPr>
        <a:xfrm>
          <a:off x="5558107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smtClean="0"/>
            <a:t>Intuition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smtClean="0"/>
            <a:t>Stats/Graphs/ML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smtClean="0"/>
            <a:t>Visualize</a:t>
          </a:r>
          <a:endParaRPr lang="en-US" sz="1000" kern="1200" dirty="0"/>
        </a:p>
      </dsp:txBody>
      <dsp:txXfrm>
        <a:off x="5585455" y="1877802"/>
        <a:ext cx="1386115" cy="879021"/>
      </dsp:txXfrm>
    </dsp:sp>
    <dsp:sp modelId="{1924B303-8A8F-D04A-9B5A-F833EB6F6268}">
      <dsp:nvSpPr>
        <dsp:cNvPr id="0" name=""/>
        <dsp:cNvSpPr/>
      </dsp:nvSpPr>
      <dsp:spPr>
        <a:xfrm>
          <a:off x="6352488" y="859922"/>
          <a:ext cx="1790614" cy="1790614"/>
        </a:xfrm>
        <a:prstGeom prst="circularArrow">
          <a:avLst>
            <a:gd name="adj1" fmla="val 2927"/>
            <a:gd name="adj2" fmla="val 358341"/>
            <a:gd name="adj3" fmla="val 19466149"/>
            <a:gd name="adj4" fmla="val 12575511"/>
            <a:gd name="adj5" fmla="val 341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E70B4-4CE0-EC49-99DE-1D5C9F9F9D7C}">
      <dsp:nvSpPr>
        <dsp:cNvPr id="0" name=""/>
        <dsp:cNvSpPr/>
      </dsp:nvSpPr>
      <dsp:spPr>
        <a:xfrm>
          <a:off x="5878287" y="1341153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Explore Data</a:t>
          </a:r>
          <a:endParaRPr lang="en-US" sz="1800" kern="1200" dirty="0"/>
        </a:p>
      </dsp:txBody>
      <dsp:txXfrm>
        <a:off x="5893204" y="1356070"/>
        <a:ext cx="1250887" cy="479466"/>
      </dsp:txXfrm>
    </dsp:sp>
    <dsp:sp modelId="{EC4E25C6-C3D7-4B4B-8BC5-92A960D631E0}">
      <dsp:nvSpPr>
        <dsp:cNvPr id="0" name=""/>
        <dsp:cNvSpPr/>
      </dsp:nvSpPr>
      <dsp:spPr>
        <a:xfrm>
          <a:off x="7408623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smtClean="0"/>
            <a:t>Communicate/Predict/…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smtClean="0"/>
            <a:t>Report on Findings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smtClean="0"/>
            <a:t>Visualize</a:t>
          </a:r>
          <a:endParaRPr lang="en-US" sz="1000" kern="1200" dirty="0"/>
        </a:p>
      </dsp:txBody>
      <dsp:txXfrm>
        <a:off x="7435971" y="1623152"/>
        <a:ext cx="1386115" cy="879021"/>
      </dsp:txXfrm>
    </dsp:sp>
    <dsp:sp modelId="{AF6505CF-267F-3E45-B6F3-BA7036ABB4F7}">
      <dsp:nvSpPr>
        <dsp:cNvPr id="0" name=""/>
        <dsp:cNvSpPr/>
      </dsp:nvSpPr>
      <dsp:spPr>
        <a:xfrm>
          <a:off x="7728804" y="2529521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Use data</a:t>
          </a:r>
          <a:endParaRPr lang="en-US" sz="1800" kern="1200" dirty="0"/>
        </a:p>
      </dsp:txBody>
      <dsp:txXfrm>
        <a:off x="7743721" y="2544438"/>
        <a:ext cx="1250887" cy="4794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B66F-B1B7-D045-B4E8-4F60236F228D}" type="datetimeFigureOut">
              <a:rPr lang="en-US" smtClean="0"/>
              <a:t>5/2/17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4789D-9866-5E4A-88FF-2ACAF392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55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F8E76-06A6-164E-A6FA-EC32C13EB232}" type="datetimeFigureOut">
              <a:rPr lang="en-US" smtClean="0"/>
              <a:t>5/2/17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F34B-9C4D-8640-BB34-4C24A79C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766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often than not you can have the “O</a:t>
            </a:r>
            <a:r>
              <a:rPr lang="en-US" baseline="0" dirty="0" smtClean="0"/>
              <a:t>h no!” moment once you have done all that 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21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C45DF53D-FA30-AE4C-9604-B7CDF16EA55D}" type="slidenum">
              <a:rPr lang="en-US" sz="1200"/>
              <a:pPr/>
              <a:t>15</a:t>
            </a:fld>
            <a:endParaRPr lang="en-US" sz="120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7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41C58332-7AD2-7947-BCA6-EBBFC5AB0A2D}" type="slidenum">
              <a:rPr lang="en-US" sz="1200"/>
              <a:pPr/>
              <a:t>16</a:t>
            </a:fld>
            <a:endParaRPr lang="en-US" sz="12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5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F29CAE5C-8CBA-ED48-B30F-81EBD99EC023}" type="slidenum">
              <a:rPr lang="en-US" sz="1200"/>
              <a:pPr/>
              <a:t>17</a:t>
            </a:fld>
            <a:endParaRPr lang="en-US" sz="120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58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1BB2C51E-E3DC-F546-B67F-828AE5A24F7A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07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30AFC1B-D734-584E-A115-4081952A23DE}" type="slidenum">
              <a:rPr lang="en-US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54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B9D8CD37-0297-9E47-BF2A-A5BC90E5AD1A}" type="slidenum">
              <a:rPr lang="en-US" sz="1200"/>
              <a:pPr/>
              <a:t>21</a:t>
            </a:fld>
            <a:endParaRPr lang="en-US" sz="120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charset="0"/>
              </a:rPr>
              <a:t>Called ‘holdout validation’ : need a large enough holdout set so you can trust the result (and this reduces your training data which you almost never have enough of)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195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B9D8CD37-0297-9E47-BF2A-A5BC90E5AD1A}" type="slidenum">
              <a:rPr lang="en-US" sz="1200"/>
              <a:pPr/>
              <a:t>22</a:t>
            </a:fld>
            <a:endParaRPr lang="en-US" sz="120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charset="0"/>
              </a:rPr>
              <a:t>Called ‘holdout validation’ : need a large enough holdout set so you can trust the result (and this reduces your training data which you almost never have enough of)</a:t>
            </a:r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179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do you want to be higher: precision or recall?</a:t>
            </a:r>
          </a:p>
          <a:p>
            <a:endParaRPr lang="en-US" baseline="0" dirty="0" smtClean="0"/>
          </a:p>
          <a:p>
            <a:r>
              <a:rPr lang="en-US" baseline="0" dirty="0" smtClean="0"/>
              <a:t>(Answer: it depends on the problem. Do not give the answer. Show ROC curve and Precision/Recall Curve and then ask again).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37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do you want to be higher: precision or recall?</a:t>
            </a:r>
          </a:p>
          <a:p>
            <a:endParaRPr lang="en-US" baseline="0" dirty="0" smtClean="0"/>
          </a:p>
          <a:p>
            <a:r>
              <a:rPr lang="en-US" baseline="0" dirty="0" smtClean="0"/>
              <a:t>(Answer: it depends on the problem. Do not give the answer. Show ROC curve and Precision/Recall Curve and then ask again).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1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 plot this curve?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94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Where else?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64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 plot this curve?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93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C01AFFD-5309-0840-9026-DF762A30D275}" type="slidenum">
              <a:rPr lang="en-US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224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err="1" smtClean="0"/>
              <a:t>Svm</a:t>
            </a:r>
            <a:r>
              <a:rPr lang="en-US" dirty="0" smtClean="0"/>
              <a:t> is a ‘better’ version of regression</a:t>
            </a:r>
            <a:r>
              <a:rPr lang="en-US" baseline="0" dirty="0" smtClean="0"/>
              <a:t> for classification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 = </a:t>
            </a:r>
            <a:r>
              <a:rPr lang="en-US" baseline="0" dirty="0" err="1" smtClean="0"/>
              <a:t>num</a:t>
            </a:r>
            <a:r>
              <a:rPr lang="en-US" baseline="0" dirty="0" smtClean="0"/>
              <a:t> features; n = </a:t>
            </a:r>
            <a:r>
              <a:rPr lang="en-US" baseline="0" dirty="0" err="1" smtClean="0"/>
              <a:t>num</a:t>
            </a:r>
            <a:r>
              <a:rPr lang="en-US" baseline="0" dirty="0" smtClean="0"/>
              <a:t> instances</a:t>
            </a:r>
          </a:p>
          <a:p>
            <a:pPr marL="171450" indent="-171450">
              <a:buFontTx/>
              <a:buChar char="•"/>
            </a:pP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Also see: http://</a:t>
            </a:r>
            <a:r>
              <a:rPr lang="en-US" dirty="0" err="1" smtClean="0"/>
              <a:t>www.lauradhamilton.com</a:t>
            </a:r>
            <a:r>
              <a:rPr lang="en-US" dirty="0" smtClean="0"/>
              <a:t>/machine-learning-algorithm-cheat-sheet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31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840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20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What does it mean to integrate ML?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653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What does it mean to integrate ML?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2349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456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AF588A-0AE3-7E40-AEBC-0D36AC237A6D}" type="slidenum">
              <a:rPr lang="en-US"/>
              <a:pPr/>
              <a:t>37</a:t>
            </a:fld>
            <a:endParaRPr lang="en-US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0388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AC4135-6143-E64E-9B90-0491885BC934}" type="slidenum">
              <a:rPr lang="en-US"/>
              <a:pPr/>
              <a:t>41</a:t>
            </a:fld>
            <a:endParaRPr lang="en-US"/>
          </a:p>
        </p:txBody>
      </p:sp>
      <p:sp>
        <p:nvSpPr>
          <p:cNvPr id="101888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8883" name="Rectangle 3"/>
          <p:cNvSpPr>
            <a:spLocks noChangeArrowheads="1"/>
          </p:cNvSpPr>
          <p:nvPr/>
        </p:nvSpPr>
        <p:spPr bwMode="auto">
          <a:xfrm>
            <a:off x="0" y="8686643"/>
            <a:ext cx="2971800" cy="457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8884" name="Rectangle 4"/>
          <p:cNvSpPr>
            <a:spLocks noChangeArrowheads="1"/>
          </p:cNvSpPr>
          <p:nvPr/>
        </p:nvSpPr>
        <p:spPr bwMode="auto">
          <a:xfrm>
            <a:off x="0" y="0"/>
            <a:ext cx="2971800" cy="457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888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14400" y="4419548"/>
            <a:ext cx="5029200" cy="4039202"/>
          </a:xfrm>
          <a:ln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101888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 w="12700" cap="flat">
            <a:solidFill>
              <a:schemeClr val="tx1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656098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Your midterm</a:t>
            </a:r>
            <a:r>
              <a:rPr lang="en-US" baseline="0" dirty="0" smtClean="0"/>
              <a:t> project asks you to iterate on your final visualization.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060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Lucida Grande" charset="0"/>
              <a:cs typeface="Geneva" charset="0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80D2D58-81E6-4D46-A6DA-C14DCEAD56A6}" type="slidenum">
              <a:rPr lang="en-US" b="0"/>
              <a:pPr eaLnBrk="1" hangingPunct="1"/>
              <a:t>42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8471909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 in a few data-analysis decisions can increase the false-positive rate in a single study to 60%.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065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042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517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107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689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729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 rate of disease: .001</a:t>
            </a:r>
          </a:p>
          <a:p>
            <a:r>
              <a:rPr lang="en-US" dirty="0" smtClean="0"/>
              <a:t>Test ‘hit rate’ is 99%</a:t>
            </a:r>
          </a:p>
          <a:p>
            <a:r>
              <a:rPr lang="en-US" dirty="0" smtClean="0"/>
              <a:t>False alarm rate: ½</a:t>
            </a:r>
            <a:r>
              <a:rPr lang="en-US" baseline="0" dirty="0" smtClean="0"/>
              <a:t> %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697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 rate of disease: .001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515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 rate of disease: .001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40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C01AFFD-5309-0840-9026-DF762A30D275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735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 rate of disease: .001</a:t>
            </a:r>
          </a:p>
          <a:p>
            <a:r>
              <a:rPr lang="en-US" dirty="0" smtClean="0"/>
              <a:t>Test ‘hit rate’ is 99%</a:t>
            </a:r>
          </a:p>
          <a:p>
            <a:r>
              <a:rPr lang="en-US" dirty="0" smtClean="0"/>
              <a:t>False alarm rate: ½</a:t>
            </a:r>
            <a:r>
              <a:rPr lang="en-US" baseline="0" dirty="0" smtClean="0"/>
              <a:t> %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64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 rate of disease: .001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06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1.9% !!! This is the importance of priors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945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913B90-EB60-F64B-869F-84FF0DC7B92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29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913B90-EB60-F64B-869F-84FF0DC7B92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37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913B90-EB60-F64B-869F-84FF0DC7B92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81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DB330D2B-C234-6C4C-B949-335A38C8CB4A}" type="slidenum">
              <a:rPr lang="en-US" sz="1200"/>
              <a:pPr/>
              <a:t>13</a:t>
            </a:fld>
            <a:endParaRPr lang="en-US" sz="1200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30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BF307BC5-8A41-C140-84F0-D3079BEAA6EA}" type="slidenum">
              <a:rPr lang="en-US" sz="1200"/>
              <a:pPr/>
              <a:t>14</a:t>
            </a:fld>
            <a:endParaRPr lang="en-US" sz="120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83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25513" y="3518487"/>
            <a:ext cx="7250696" cy="104087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ts val="2600"/>
              </a:lnSpc>
              <a:buNone/>
              <a:defRPr sz="2400" b="0" i="0">
                <a:ln>
                  <a:noFill/>
                </a:ln>
                <a:solidFill>
                  <a:srgbClr val="61809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25513" y="3344039"/>
            <a:ext cx="7250695" cy="33867"/>
            <a:chOff x="1168400" y="4166292"/>
            <a:chExt cx="7250695" cy="33867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25513" y="5170488"/>
            <a:ext cx="7250112" cy="30220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1" baseline="0">
                <a:solidFill>
                  <a:srgbClr val="850205"/>
                </a:solidFill>
              </a:defRPr>
            </a:lvl1pPr>
            <a:lvl2pPr marL="228600" indent="0">
              <a:buNone/>
              <a:defRPr sz="1600" b="1">
                <a:solidFill>
                  <a:srgbClr val="850205"/>
                </a:solidFill>
              </a:defRPr>
            </a:lvl2pPr>
            <a:lvl3pPr marL="457200" indent="0">
              <a:buNone/>
              <a:defRPr sz="1600" b="1">
                <a:solidFill>
                  <a:srgbClr val="850205"/>
                </a:solidFill>
              </a:defRPr>
            </a:lvl3pPr>
            <a:lvl4pPr marL="685800" indent="0">
              <a:buNone/>
              <a:defRPr sz="1600" b="1">
                <a:solidFill>
                  <a:srgbClr val="850205"/>
                </a:solidFill>
              </a:defRPr>
            </a:lvl4pPr>
            <a:lvl5pPr marL="914400" indent="0">
              <a:buNone/>
              <a:defRPr sz="1600" b="1">
                <a:solidFill>
                  <a:srgbClr val="850205"/>
                </a:solidFill>
              </a:defRPr>
            </a:lvl5pPr>
          </a:lstStyle>
          <a:p>
            <a:pPr lvl="0"/>
            <a:r>
              <a:rPr lang="en-US" dirty="0" smtClean="0"/>
              <a:t>AUTHOR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25513" y="5453841"/>
            <a:ext cx="7250112" cy="539750"/>
          </a:xfrm>
        </p:spPr>
        <p:txBody>
          <a:bodyPr/>
          <a:lstStyle>
            <a:lvl1pPr marL="0" indent="0">
              <a:buNone/>
              <a:defRPr sz="1600" i="1" baseline="0">
                <a:solidFill>
                  <a:srgbClr val="B5B5B5"/>
                </a:solidFill>
              </a:defRPr>
            </a:lvl1pPr>
            <a:lvl2pPr marL="228600" indent="0">
              <a:buNone/>
              <a:defRPr sz="1600" i="1">
                <a:solidFill>
                  <a:srgbClr val="B5B5B5"/>
                </a:solidFill>
              </a:defRPr>
            </a:lvl2pPr>
            <a:lvl3pPr marL="457200" indent="0">
              <a:buNone/>
              <a:defRPr sz="1600" i="1">
                <a:solidFill>
                  <a:srgbClr val="B5B5B5"/>
                </a:solidFill>
              </a:defRPr>
            </a:lvl3pPr>
            <a:lvl4pPr marL="685800" indent="0">
              <a:buNone/>
              <a:defRPr sz="1600" i="1">
                <a:solidFill>
                  <a:srgbClr val="B5B5B5"/>
                </a:solidFill>
              </a:defRPr>
            </a:lvl4pPr>
            <a:lvl5pPr marL="914400" indent="0">
              <a:buNone/>
              <a:defRPr sz="1600" i="1">
                <a:solidFill>
                  <a:srgbClr val="B5B5B5"/>
                </a:solidFill>
              </a:defRPr>
            </a:lvl5pPr>
          </a:lstStyle>
          <a:p>
            <a:pPr lvl="0"/>
            <a:r>
              <a:rPr lang="en-US" dirty="0" smtClean="0"/>
              <a:t>Author Affiliation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17118"/>
            <a:ext cx="990599" cy="281131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25513" y="1735071"/>
            <a:ext cx="7250695" cy="1362743"/>
          </a:xfrm>
          <a:ln>
            <a:noFill/>
          </a:ln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3400"/>
              </a:lnSpc>
              <a:defRPr sz="3200" b="0" i="0">
                <a:ln>
                  <a:noFill/>
                </a:ln>
                <a:solidFill>
                  <a:schemeClr val="accent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5/2/17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38339-A875-5E45-AB3F-AAABD270346A}" type="datetime1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5/2/17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6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5847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5847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672F-A5FB-5745-934A-1BF51CA5539C}" type="datetime1">
              <a:rPr lang="en-US" smtClean="0"/>
              <a:t>5/2/17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6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oom f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5/2/17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08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5847" y="1852566"/>
            <a:ext cx="3784820" cy="437269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E6A63-5EBE-3E48-B0AE-DF655A1ECE76}" type="datetime1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745" y="310163"/>
            <a:ext cx="7646054" cy="990106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6" y="1852566"/>
            <a:ext cx="3771900" cy="4372695"/>
          </a:xfrm>
        </p:spPr>
        <p:txBody>
          <a:bodyPr anchor="t" anchorCtr="0">
            <a:noAutofit/>
          </a:bodyPr>
          <a:lstStyle>
            <a:lvl1pPr marL="0" indent="0">
              <a:lnSpc>
                <a:spcPts val="2600"/>
              </a:lnSpc>
              <a:buNone/>
              <a:defRPr sz="2400">
                <a:solidFill>
                  <a:srgbClr val="61809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054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5997" y="6012887"/>
            <a:ext cx="7719644" cy="212373"/>
          </a:xfrm>
        </p:spPr>
        <p:txBody>
          <a:bodyPr anchor="t" anchorCtr="0"/>
          <a:lstStyle>
            <a:lvl1pPr marL="0" indent="0" algn="ctr">
              <a:buNone/>
              <a:defRPr sz="800" i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9F0C-9D18-B54A-9AC9-18AA74EDB034}" type="datetime1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5997" y="1849098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5997" y="5899372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997" y="1849098"/>
            <a:ext cx="7719644" cy="40502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825" y="310162"/>
            <a:ext cx="7698974" cy="990107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5/2/17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6984" y="1602129"/>
            <a:ext cx="7708699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6984" y="1611265"/>
            <a:ext cx="7710763" cy="48626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8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t>5/2/17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75153" y="1600315"/>
            <a:ext cx="4157625" cy="487680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67812" y="1600199"/>
            <a:ext cx="7341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223895" y="1600199"/>
            <a:ext cx="8882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85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04800"/>
            <a:ext cx="8382000" cy="71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1295400"/>
            <a:ext cx="4114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295400"/>
            <a:ext cx="4114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58101"/>
      </p:ext>
    </p:extLst>
  </p:cSld>
  <p:clrMapOvr>
    <a:masterClrMapping/>
  </p:clrMapOvr>
  <p:transition>
    <p:randomBa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360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D9350A-A741-6B47-9E49-C361ED3BFDD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0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82688" y="2017713"/>
            <a:ext cx="3810000" cy="19812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45088" y="2017713"/>
            <a:ext cx="3810000" cy="19812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182688" y="4151313"/>
            <a:ext cx="3810000" cy="19812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5088" y="4151313"/>
            <a:ext cx="3810000" cy="19812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1620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497151C-99BC-7B43-B109-64D60AE351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7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5/2/17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19720" y="1847153"/>
            <a:ext cx="7110947" cy="437997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4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186" y="310162"/>
            <a:ext cx="6264387" cy="99010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5/2/17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0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5/2/17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Arial"/>
              <a:buChar char="•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5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5512" y="3230762"/>
            <a:ext cx="7250696" cy="1362075"/>
          </a:xfrm>
        </p:spPr>
        <p:txBody>
          <a:bodyPr anchor="t">
            <a:noAutofit/>
          </a:bodyPr>
          <a:lstStyle>
            <a:lvl1pPr algn="l">
              <a:defRPr sz="3200" b="0" cap="none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512" y="1730575"/>
            <a:ext cx="7250695" cy="1169457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EF3B-ABF2-AA4E-9E24-0C6256942674}" type="datetime1">
              <a:rPr lang="en-US" smtClean="0"/>
              <a:t>5/2/17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25512" y="2953439"/>
            <a:ext cx="7250695" cy="33867"/>
            <a:chOff x="1168400" y="4166292"/>
            <a:chExt cx="7250695" cy="33867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91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5/2/17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40584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0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5/2/17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2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5/2/17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37151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9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24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631620"/>
            <a:ext cx="9144000" cy="487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9144000" cy="6477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954132" y="310162"/>
            <a:ext cx="6280441" cy="990107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8348677" y="6012887"/>
            <a:ext cx="667406" cy="2023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 b="0" i="0">
                <a:solidFill>
                  <a:srgbClr val="618091"/>
                </a:solidFill>
                <a:latin typeface="Helvetica"/>
                <a:cs typeface="Helvetica"/>
              </a:defRPr>
            </a:lvl1pPr>
          </a:lstStyle>
          <a:p>
            <a:fld id="{FA3C144B-2939-9A49-B014-915EC3E81866}" type="datetime1">
              <a:rPr lang="en-US" smtClean="0"/>
              <a:pPr/>
              <a:t>5/2/17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65996" y="6588598"/>
            <a:ext cx="7711751" cy="172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i="1">
                <a:solidFill>
                  <a:schemeClr val="accent2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348677" y="5635665"/>
            <a:ext cx="667406" cy="5142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4000" b="0" i="0" kern="1200" spc="-500">
                <a:solidFill>
                  <a:schemeClr val="accent5"/>
                </a:solidFill>
                <a:latin typeface="Helvetica"/>
                <a:cs typeface="Helvetica"/>
              </a:defRPr>
            </a:lvl1pPr>
          </a:lstStyle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7225778" cy="102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HCII-logo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1" y="102485"/>
            <a:ext cx="1149887" cy="584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83959" y="102485"/>
            <a:ext cx="764074" cy="857741"/>
          </a:xfrm>
          <a:prstGeom prst="rect">
            <a:avLst/>
          </a:prstGeom>
        </p:spPr>
      </p:pic>
      <p:sp>
        <p:nvSpPr>
          <p:cNvPr id="15" name="Trapezoid 64"/>
          <p:cNvSpPr>
            <a:spLocks/>
          </p:cNvSpPr>
          <p:nvPr userDrawn="1"/>
        </p:nvSpPr>
        <p:spPr bwMode="auto">
          <a:xfrm>
            <a:off x="609600" y="990600"/>
            <a:ext cx="344532" cy="1796703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35282"/>
            <a:ext cx="9296400" cy="1523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0" r:id="rId4"/>
    <p:sldLayoutId id="2147483663" r:id="rId5"/>
    <p:sldLayoutId id="2147483651" r:id="rId6"/>
    <p:sldLayoutId id="2147483662" r:id="rId7"/>
    <p:sldLayoutId id="2147483666" r:id="rId8"/>
    <p:sldLayoutId id="2147483659" r:id="rId9"/>
    <p:sldLayoutId id="2147483667" r:id="rId10"/>
    <p:sldLayoutId id="2147483652" r:id="rId11"/>
    <p:sldLayoutId id="2147483665" r:id="rId12"/>
    <p:sldLayoutId id="2147483653" r:id="rId13"/>
    <p:sldLayoutId id="2147483664" r:id="rId14"/>
    <p:sldLayoutId id="2147483656" r:id="rId15"/>
    <p:sldLayoutId id="2147483657" r:id="rId16"/>
    <p:sldLayoutId id="2147483661" r:id="rId17"/>
    <p:sldLayoutId id="2147483658" r:id="rId18"/>
    <p:sldLayoutId id="2147483669" r:id="rId19"/>
    <p:sldLayoutId id="2147483670" r:id="rId20"/>
    <p:sldLayoutId id="2147483671" r:id="rId2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ts val="3400"/>
        </a:lnSpc>
        <a:spcBef>
          <a:spcPts val="0"/>
        </a:spcBef>
        <a:buNone/>
        <a:defRPr sz="3200" b="0" i="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2286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3"/>
        </a:buClr>
        <a:buFont typeface="Arial"/>
        <a:buChar char="•"/>
        <a:defRPr sz="28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1pPr>
      <a:lvl2pPr marL="4572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2"/>
        </a:buClr>
        <a:buSzPct val="115000"/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2pPr>
      <a:lvl3pPr marL="6858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3pPr>
      <a:lvl4pPr marL="9144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4pPr>
      <a:lvl5pPr marL="11430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8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8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5" Type="http://schemas.openxmlformats.org/officeDocument/2006/relationships/image" Target="../media/image19.png"/><Relationship Id="rId6" Type="http://schemas.openxmlformats.org/officeDocument/2006/relationships/image" Target="../media/image20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1.jpeg"/><Relationship Id="rId3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22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23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24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Part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Final Exam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072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4"/>
          <p:cNvGraphicFramePr>
            <a:graphicFrameLocks noChangeAspect="1"/>
          </p:cNvGraphicFramePr>
          <p:nvPr>
            <p:extLst/>
          </p:nvPr>
        </p:nvGraphicFramePr>
        <p:xfrm>
          <a:off x="228600" y="1295400"/>
          <a:ext cx="8686800" cy="543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Bitmap Image" r:id="rId4" imgW="4031329" imgH="2521905" progId="Paint.Picture">
                  <p:embed/>
                </p:oleObj>
              </mc:Choice>
              <mc:Fallback>
                <p:oleObj name="Bitmap Image" r:id="rId4" imgW="4031329" imgH="252190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295400"/>
                        <a:ext cx="8686800" cy="543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54132" y="210394"/>
            <a:ext cx="7961268" cy="990107"/>
          </a:xfrm>
        </p:spPr>
        <p:txBody>
          <a:bodyPr/>
          <a:lstStyle/>
          <a:p>
            <a:pPr eaLnBrk="1" hangingPunct="1"/>
            <a:r>
              <a:rPr lang="en-US" sz="4000" dirty="0" smtClean="0">
                <a:latin typeface="Arial" charset="0"/>
              </a:rPr>
              <a:t>Training data: </a:t>
            </a:r>
            <a:br>
              <a:rPr lang="en-US" sz="4000" dirty="0" smtClean="0">
                <a:latin typeface="Arial" charset="0"/>
              </a:rPr>
            </a:br>
            <a:r>
              <a:rPr lang="en-US" sz="4000" dirty="0" smtClean="0">
                <a:latin typeface="Arial" charset="0"/>
              </a:rPr>
              <a:t>Multiple Examples</a:t>
            </a:r>
            <a:endParaRPr lang="en-US" sz="4000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4"/>
          <p:cNvGraphicFramePr>
            <a:graphicFrameLocks noChangeAspect="1"/>
          </p:cNvGraphicFramePr>
          <p:nvPr>
            <p:extLst/>
          </p:nvPr>
        </p:nvGraphicFramePr>
        <p:xfrm>
          <a:off x="228600" y="1295400"/>
          <a:ext cx="8686800" cy="543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" name="Bitmap Image" r:id="rId4" imgW="4031329" imgH="2521905" progId="Paint.Picture">
                  <p:embed/>
                </p:oleObj>
              </mc:Choice>
              <mc:Fallback>
                <p:oleObj name="Bitmap Image" r:id="rId4" imgW="4031329" imgH="252190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295400"/>
                        <a:ext cx="8686800" cy="543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54132" y="-155512"/>
            <a:ext cx="7660701" cy="990107"/>
          </a:xfrm>
        </p:spPr>
        <p:txBody>
          <a:bodyPr/>
          <a:lstStyle/>
          <a:p>
            <a:pPr eaLnBrk="1" hangingPunct="1"/>
            <a:r>
              <a:rPr lang="en-US" sz="4000" dirty="0" smtClean="0">
                <a:latin typeface="Arial" charset="0"/>
              </a:rPr>
              <a:t>Including Features</a:t>
            </a:r>
            <a:endParaRPr lang="en-US" sz="4000" dirty="0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28600" y="838200"/>
            <a:ext cx="7391400" cy="5867400"/>
          </a:xfrm>
          <a:prstGeom prst="rect">
            <a:avLst/>
          </a:prstGeom>
          <a:solidFill>
            <a:schemeClr val="accent3">
              <a:alpha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000000"/>
                </a:solidFill>
              </a:rPr>
              <a:t>Features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04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4"/>
          <p:cNvGraphicFramePr>
            <a:graphicFrameLocks noChangeAspect="1"/>
          </p:cNvGraphicFramePr>
          <p:nvPr>
            <p:extLst/>
          </p:nvPr>
        </p:nvGraphicFramePr>
        <p:xfrm>
          <a:off x="228600" y="1295400"/>
          <a:ext cx="8686800" cy="543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5" name="Bitmap Image" r:id="rId4" imgW="4031329" imgH="2521905" progId="Paint.Picture">
                  <p:embed/>
                </p:oleObj>
              </mc:Choice>
              <mc:Fallback>
                <p:oleObj name="Bitmap Image" r:id="rId4" imgW="4031329" imgH="252190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295400"/>
                        <a:ext cx="8686800" cy="543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7543800" y="609600"/>
            <a:ext cx="1447800" cy="6096000"/>
          </a:xfrm>
          <a:prstGeom prst="rect">
            <a:avLst/>
          </a:prstGeom>
          <a:solidFill>
            <a:schemeClr val="accent3">
              <a:alpha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000000"/>
                </a:solidFill>
              </a:rPr>
              <a:t>Class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54132" y="-155512"/>
            <a:ext cx="7660701" cy="990107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>
            <a:lvl1pPr algn="l" defTabSz="457200" rtl="0" eaLnBrk="1" latinLnBrk="0" hangingPunct="1">
              <a:lnSpc>
                <a:spcPts val="3400"/>
              </a:lnSpc>
              <a:spcBef>
                <a:spcPts val="0"/>
              </a:spcBef>
              <a:buNone/>
              <a:defRPr sz="3200" b="0" i="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4000" dirty="0" smtClean="0">
                <a:latin typeface="Arial" charset="0"/>
              </a:rPr>
              <a:t>And Labels</a:t>
            </a:r>
            <a:endParaRPr lang="en-US" sz="4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52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Feature Selection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>
                <a:latin typeface="Arial" charset="0"/>
              </a:rPr>
              <a:t>Earlier indicated that feature selection is typically important to success</a:t>
            </a:r>
          </a:p>
          <a:p>
            <a:pPr marL="0" indent="0" eaLnBrk="1" hangingPunct="1">
              <a:buFont typeface="Wingdings" charset="0"/>
              <a:buNone/>
            </a:pPr>
            <a:endParaRPr lang="en-US" sz="1600">
              <a:latin typeface="Arial" charset="0"/>
            </a:endParaRPr>
          </a:p>
          <a:p>
            <a:pPr marL="0" indent="0" eaLnBrk="1" hangingPunct="1">
              <a:buFont typeface="Wingdings" charset="0"/>
              <a:buNone/>
            </a:pPr>
            <a:r>
              <a:rPr lang="en-US">
                <a:latin typeface="Arial" charset="0"/>
              </a:rPr>
              <a:t>Very typical feature selection method: 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use information gain to </a:t>
            </a:r>
            <a:r>
              <a:rPr lang="ja-JP" altLang="en-US">
                <a:latin typeface="Arial" charset="0"/>
              </a:rPr>
              <a:t>“</a:t>
            </a:r>
            <a:r>
              <a:rPr lang="en-US">
                <a:latin typeface="Arial" charset="0"/>
              </a:rPr>
              <a:t>score</a:t>
            </a:r>
            <a:r>
              <a:rPr lang="ja-JP" altLang="en-US">
                <a:latin typeface="Arial" charset="0"/>
              </a:rPr>
              <a:t>”</a:t>
            </a:r>
            <a:r>
              <a:rPr lang="en-US">
                <a:latin typeface="Arial" charset="0"/>
              </a:rPr>
              <a:t> your features</a:t>
            </a:r>
          </a:p>
          <a:p>
            <a:pPr lvl="1" eaLnBrk="1" hangingPunct="1"/>
            <a:r>
              <a:rPr lang="en-US">
                <a:latin typeface="Arial" charset="0"/>
              </a:rPr>
              <a:t>Use the top N features ranked by information gain</a:t>
            </a:r>
          </a:p>
          <a:p>
            <a:pPr marL="0" indent="0" eaLnBrk="1" hangingPunct="1">
              <a:buFont typeface="Wingdings" charset="0"/>
              <a:buNone/>
            </a:pPr>
            <a:endParaRPr lang="en-US" sz="16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28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94837" y="152400"/>
            <a:ext cx="8382000" cy="711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</a:rPr>
              <a:t>Learned Classifiers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37171" y="1119188"/>
            <a:ext cx="4114800" cy="5029200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</a:rPr>
              <a:t>Training Time</a:t>
            </a:r>
          </a:p>
        </p:txBody>
      </p:sp>
      <p:graphicFrame>
        <p:nvGraphicFramePr>
          <p:cNvPr id="27758" name="Group 110"/>
          <p:cNvGraphicFramePr>
            <a:graphicFrameLocks noGrp="1"/>
          </p:cNvGraphicFramePr>
          <p:nvPr>
            <p:ph sz="half" idx="2"/>
          </p:nvPr>
        </p:nvGraphicFramePr>
        <p:xfrm>
          <a:off x="3733800" y="2133600"/>
          <a:ext cx="2209800" cy="1196340"/>
        </p:xfrm>
        <a:graphic>
          <a:graphicData uri="http://schemas.openxmlformats.org/drawingml/2006/table">
            <a:tbl>
              <a:tblPr/>
              <a:tblGrid>
                <a:gridCol w="349250"/>
                <a:gridCol w="349250"/>
                <a:gridCol w="349250"/>
                <a:gridCol w="349250"/>
                <a:gridCol w="812800"/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Label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340" name="AutoShape 4"/>
          <p:cNvSpPr>
            <a:spLocks noChangeArrowheads="1"/>
          </p:cNvSpPr>
          <p:nvPr/>
        </p:nvSpPr>
        <p:spPr bwMode="auto">
          <a:xfrm>
            <a:off x="685800" y="2201863"/>
            <a:ext cx="990600" cy="990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>
            <a:off x="1709738" y="2697163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374" name="Text Box 111"/>
          <p:cNvSpPr txBox="1">
            <a:spLocks noChangeArrowheads="1"/>
          </p:cNvSpPr>
          <p:nvPr/>
        </p:nvSpPr>
        <p:spPr bwMode="auto">
          <a:xfrm>
            <a:off x="3678238" y="1816100"/>
            <a:ext cx="2209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Training Data Set</a:t>
            </a:r>
          </a:p>
        </p:txBody>
      </p:sp>
      <p:sp>
        <p:nvSpPr>
          <p:cNvPr id="14375" name="Text Box 112"/>
          <p:cNvSpPr txBox="1">
            <a:spLocks noChangeArrowheads="1"/>
          </p:cNvSpPr>
          <p:nvPr/>
        </p:nvSpPr>
        <p:spPr bwMode="auto">
          <a:xfrm rot="2152928">
            <a:off x="381000" y="25146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>
                <a:solidFill>
                  <a:schemeClr val="bg2"/>
                </a:solidFill>
              </a:rPr>
              <a:t>Sensors</a:t>
            </a:r>
          </a:p>
        </p:txBody>
      </p:sp>
      <p:sp>
        <p:nvSpPr>
          <p:cNvPr id="14376" name="Rectangle 113"/>
          <p:cNvSpPr>
            <a:spLocks noChangeArrowheads="1"/>
          </p:cNvSpPr>
          <p:nvPr/>
        </p:nvSpPr>
        <p:spPr bwMode="auto">
          <a:xfrm>
            <a:off x="21336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Feature</a:t>
            </a:r>
            <a:br>
              <a:rPr lang="en-US" sz="1800">
                <a:solidFill>
                  <a:schemeClr val="bg2"/>
                </a:solidFill>
              </a:rPr>
            </a:br>
            <a:r>
              <a:rPr lang="en-US" sz="1800">
                <a:solidFill>
                  <a:schemeClr val="bg2"/>
                </a:solidFill>
              </a:rPr>
              <a:t>Gen</a:t>
            </a:r>
          </a:p>
        </p:txBody>
      </p:sp>
      <p:sp>
        <p:nvSpPr>
          <p:cNvPr id="14377" name="Line 114"/>
          <p:cNvSpPr>
            <a:spLocks noChangeShapeType="1"/>
          </p:cNvSpPr>
          <p:nvPr/>
        </p:nvSpPr>
        <p:spPr bwMode="auto">
          <a:xfrm>
            <a:off x="3048000" y="2697163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378" name="Rectangle 115"/>
          <p:cNvSpPr>
            <a:spLocks noChangeArrowheads="1"/>
          </p:cNvSpPr>
          <p:nvPr/>
        </p:nvSpPr>
        <p:spPr bwMode="auto">
          <a:xfrm>
            <a:off x="65532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Learner</a:t>
            </a:r>
          </a:p>
        </p:txBody>
      </p:sp>
      <p:sp>
        <p:nvSpPr>
          <p:cNvPr id="14379" name="Line 116"/>
          <p:cNvSpPr>
            <a:spLocks noChangeShapeType="1"/>
          </p:cNvSpPr>
          <p:nvPr/>
        </p:nvSpPr>
        <p:spPr bwMode="auto">
          <a:xfrm>
            <a:off x="5986463" y="2697163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380" name="Line 118"/>
          <p:cNvSpPr>
            <a:spLocks noChangeShapeType="1"/>
          </p:cNvSpPr>
          <p:nvPr/>
        </p:nvSpPr>
        <p:spPr bwMode="auto">
          <a:xfrm>
            <a:off x="6972300" y="3233738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4381" name="Group 140"/>
          <p:cNvGrpSpPr>
            <a:grpSpLocks/>
          </p:cNvGrpSpPr>
          <p:nvPr/>
        </p:nvGrpSpPr>
        <p:grpSpPr bwMode="auto">
          <a:xfrm>
            <a:off x="6248400" y="3886200"/>
            <a:ext cx="1447800" cy="1295400"/>
            <a:chOff x="3936" y="2448"/>
            <a:chExt cx="912" cy="816"/>
          </a:xfrm>
        </p:grpSpPr>
        <p:sp>
          <p:nvSpPr>
            <p:cNvPr id="14385" name="AutoShape 117"/>
            <p:cNvSpPr>
              <a:spLocks noChangeArrowheads="1"/>
            </p:cNvSpPr>
            <p:nvPr/>
          </p:nvSpPr>
          <p:spPr bwMode="auto">
            <a:xfrm>
              <a:off x="3936" y="2448"/>
              <a:ext cx="912" cy="816"/>
            </a:xfrm>
            <a:prstGeom prst="flowChartManualOperat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>
                  <a:solidFill>
                    <a:schemeClr val="bg2"/>
                  </a:solidFill>
                </a:rPr>
                <a:t>Classifier</a:t>
              </a:r>
            </a:p>
          </p:txBody>
        </p:sp>
        <p:grpSp>
          <p:nvGrpSpPr>
            <p:cNvPr id="14386" name="Group 139"/>
            <p:cNvGrpSpPr>
              <a:grpSpLocks/>
            </p:cNvGrpSpPr>
            <p:nvPr/>
          </p:nvGrpSpPr>
          <p:grpSpPr bwMode="auto">
            <a:xfrm>
              <a:off x="4196" y="2496"/>
              <a:ext cx="384" cy="248"/>
              <a:chOff x="1632" y="3072"/>
              <a:chExt cx="384" cy="248"/>
            </a:xfrm>
          </p:grpSpPr>
          <p:sp>
            <p:nvSpPr>
              <p:cNvPr id="14387" name="Rectangle 127"/>
              <p:cNvSpPr>
                <a:spLocks noChangeArrowheads="1"/>
              </p:cNvSpPr>
              <p:nvPr/>
            </p:nvSpPr>
            <p:spPr bwMode="auto">
              <a:xfrm>
                <a:off x="1632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88" name="Rectangle 128"/>
              <p:cNvSpPr>
                <a:spLocks noChangeArrowheads="1"/>
              </p:cNvSpPr>
              <p:nvPr/>
            </p:nvSpPr>
            <p:spPr bwMode="auto">
              <a:xfrm>
                <a:off x="1728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89" name="Rectangle 129"/>
              <p:cNvSpPr>
                <a:spLocks noChangeArrowheads="1"/>
              </p:cNvSpPr>
              <p:nvPr/>
            </p:nvSpPr>
            <p:spPr bwMode="auto">
              <a:xfrm>
                <a:off x="1824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0" name="Rectangle 130"/>
              <p:cNvSpPr>
                <a:spLocks noChangeArrowheads="1"/>
              </p:cNvSpPr>
              <p:nvPr/>
            </p:nvSpPr>
            <p:spPr bwMode="auto">
              <a:xfrm>
                <a:off x="1920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1" name="Rectangle 131"/>
              <p:cNvSpPr>
                <a:spLocks noChangeArrowheads="1"/>
              </p:cNvSpPr>
              <p:nvPr/>
            </p:nvSpPr>
            <p:spPr bwMode="auto">
              <a:xfrm>
                <a:off x="1632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2" name="Rectangle 132"/>
              <p:cNvSpPr>
                <a:spLocks noChangeArrowheads="1"/>
              </p:cNvSpPr>
              <p:nvPr/>
            </p:nvSpPr>
            <p:spPr bwMode="auto">
              <a:xfrm>
                <a:off x="1728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3" name="Rectangle 133"/>
              <p:cNvSpPr>
                <a:spLocks noChangeArrowheads="1"/>
              </p:cNvSpPr>
              <p:nvPr/>
            </p:nvSpPr>
            <p:spPr bwMode="auto">
              <a:xfrm>
                <a:off x="1824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4" name="Rectangle 134"/>
              <p:cNvSpPr>
                <a:spLocks noChangeArrowheads="1"/>
              </p:cNvSpPr>
              <p:nvPr/>
            </p:nvSpPr>
            <p:spPr bwMode="auto">
              <a:xfrm>
                <a:off x="1920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5" name="Rectangle 135"/>
              <p:cNvSpPr>
                <a:spLocks noChangeArrowheads="1"/>
              </p:cNvSpPr>
              <p:nvPr/>
            </p:nvSpPr>
            <p:spPr bwMode="auto">
              <a:xfrm>
                <a:off x="1632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6" name="Rectangle 136"/>
              <p:cNvSpPr>
                <a:spLocks noChangeArrowheads="1"/>
              </p:cNvSpPr>
              <p:nvPr/>
            </p:nvSpPr>
            <p:spPr bwMode="auto">
              <a:xfrm>
                <a:off x="1728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7" name="Rectangle 137"/>
              <p:cNvSpPr>
                <a:spLocks noChangeArrowheads="1"/>
              </p:cNvSpPr>
              <p:nvPr/>
            </p:nvSpPr>
            <p:spPr bwMode="auto">
              <a:xfrm>
                <a:off x="1824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8" name="Rectangle 138"/>
              <p:cNvSpPr>
                <a:spLocks noChangeArrowheads="1"/>
              </p:cNvSpPr>
              <p:nvPr/>
            </p:nvSpPr>
            <p:spPr bwMode="auto">
              <a:xfrm>
                <a:off x="1920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9" name="Rectangle 28"/>
          <p:cNvSpPr/>
          <p:nvPr/>
        </p:nvSpPr>
        <p:spPr bwMode="auto">
          <a:xfrm>
            <a:off x="515938" y="1606550"/>
            <a:ext cx="1489075" cy="5032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b="1" dirty="0">
                <a:solidFill>
                  <a:srgbClr val="445984"/>
                </a:solidFill>
                <a:ea typeface="+mn-ea"/>
              </a:rPr>
              <a:t>Method to get Ground Truth</a:t>
            </a:r>
          </a:p>
        </p:txBody>
      </p:sp>
      <p:sp>
        <p:nvSpPr>
          <p:cNvPr id="14383" name="Line 114"/>
          <p:cNvSpPr>
            <a:spLocks noChangeShapeType="1"/>
          </p:cNvSpPr>
          <p:nvPr/>
        </p:nvSpPr>
        <p:spPr bwMode="auto">
          <a:xfrm flipV="1">
            <a:off x="1992313" y="1749425"/>
            <a:ext cx="3694112" cy="4445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384" name="Line 114"/>
          <p:cNvSpPr>
            <a:spLocks noChangeShapeType="1"/>
          </p:cNvSpPr>
          <p:nvPr/>
        </p:nvSpPr>
        <p:spPr bwMode="auto">
          <a:xfrm>
            <a:off x="5699125" y="1746250"/>
            <a:ext cx="44450" cy="38735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2421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57"/>
          <p:cNvGrpSpPr>
            <a:grpSpLocks/>
          </p:cNvGrpSpPr>
          <p:nvPr/>
        </p:nvGrpSpPr>
        <p:grpSpPr bwMode="auto">
          <a:xfrm>
            <a:off x="6245225" y="3883025"/>
            <a:ext cx="1447800" cy="1295400"/>
            <a:chOff x="3936" y="2448"/>
            <a:chExt cx="912" cy="816"/>
          </a:xfrm>
        </p:grpSpPr>
        <p:sp>
          <p:nvSpPr>
            <p:cNvPr id="15374" name="AutoShape 58"/>
            <p:cNvSpPr>
              <a:spLocks noChangeArrowheads="1"/>
            </p:cNvSpPr>
            <p:nvPr/>
          </p:nvSpPr>
          <p:spPr bwMode="auto">
            <a:xfrm>
              <a:off x="3936" y="2448"/>
              <a:ext cx="912" cy="816"/>
            </a:xfrm>
            <a:prstGeom prst="flowChartManualOperat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>
                  <a:solidFill>
                    <a:schemeClr val="bg2"/>
                  </a:solidFill>
                </a:rPr>
                <a:t>Classifier</a:t>
              </a:r>
            </a:p>
          </p:txBody>
        </p:sp>
        <p:grpSp>
          <p:nvGrpSpPr>
            <p:cNvPr id="15375" name="Group 59"/>
            <p:cNvGrpSpPr>
              <a:grpSpLocks/>
            </p:cNvGrpSpPr>
            <p:nvPr/>
          </p:nvGrpSpPr>
          <p:grpSpPr bwMode="auto">
            <a:xfrm>
              <a:off x="4196" y="2496"/>
              <a:ext cx="384" cy="248"/>
              <a:chOff x="1632" y="3072"/>
              <a:chExt cx="384" cy="248"/>
            </a:xfrm>
          </p:grpSpPr>
          <p:sp>
            <p:nvSpPr>
              <p:cNvPr id="15376" name="Rectangle 60"/>
              <p:cNvSpPr>
                <a:spLocks noChangeArrowheads="1"/>
              </p:cNvSpPr>
              <p:nvPr/>
            </p:nvSpPr>
            <p:spPr bwMode="auto">
              <a:xfrm>
                <a:off x="1632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7" name="Rectangle 61"/>
              <p:cNvSpPr>
                <a:spLocks noChangeArrowheads="1"/>
              </p:cNvSpPr>
              <p:nvPr/>
            </p:nvSpPr>
            <p:spPr bwMode="auto">
              <a:xfrm>
                <a:off x="1728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8" name="Rectangle 62"/>
              <p:cNvSpPr>
                <a:spLocks noChangeArrowheads="1"/>
              </p:cNvSpPr>
              <p:nvPr/>
            </p:nvSpPr>
            <p:spPr bwMode="auto">
              <a:xfrm>
                <a:off x="1824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9" name="Rectangle 63"/>
              <p:cNvSpPr>
                <a:spLocks noChangeArrowheads="1"/>
              </p:cNvSpPr>
              <p:nvPr/>
            </p:nvSpPr>
            <p:spPr bwMode="auto">
              <a:xfrm>
                <a:off x="1920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0" name="Rectangle 64"/>
              <p:cNvSpPr>
                <a:spLocks noChangeArrowheads="1"/>
              </p:cNvSpPr>
              <p:nvPr/>
            </p:nvSpPr>
            <p:spPr bwMode="auto">
              <a:xfrm>
                <a:off x="1632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1" name="Rectangle 65"/>
              <p:cNvSpPr>
                <a:spLocks noChangeArrowheads="1"/>
              </p:cNvSpPr>
              <p:nvPr/>
            </p:nvSpPr>
            <p:spPr bwMode="auto">
              <a:xfrm>
                <a:off x="1728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2" name="Rectangle 66"/>
              <p:cNvSpPr>
                <a:spLocks noChangeArrowheads="1"/>
              </p:cNvSpPr>
              <p:nvPr/>
            </p:nvSpPr>
            <p:spPr bwMode="auto">
              <a:xfrm>
                <a:off x="1824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3" name="Rectangle 67"/>
              <p:cNvSpPr>
                <a:spLocks noChangeArrowheads="1"/>
              </p:cNvSpPr>
              <p:nvPr/>
            </p:nvSpPr>
            <p:spPr bwMode="auto">
              <a:xfrm>
                <a:off x="1920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4" name="Rectangle 68"/>
              <p:cNvSpPr>
                <a:spLocks noChangeArrowheads="1"/>
              </p:cNvSpPr>
              <p:nvPr/>
            </p:nvSpPr>
            <p:spPr bwMode="auto">
              <a:xfrm>
                <a:off x="1632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5" name="Rectangle 69"/>
              <p:cNvSpPr>
                <a:spLocks noChangeArrowheads="1"/>
              </p:cNvSpPr>
              <p:nvPr/>
            </p:nvSpPr>
            <p:spPr bwMode="auto">
              <a:xfrm>
                <a:off x="1728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6" name="Rectangle 70"/>
              <p:cNvSpPr>
                <a:spLocks noChangeArrowheads="1"/>
              </p:cNvSpPr>
              <p:nvPr/>
            </p:nvSpPr>
            <p:spPr bwMode="auto">
              <a:xfrm>
                <a:off x="1824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7" name="Rectangle 71"/>
              <p:cNvSpPr>
                <a:spLocks noChangeArrowheads="1"/>
              </p:cNvSpPr>
              <p:nvPr/>
            </p:nvSpPr>
            <p:spPr bwMode="auto">
              <a:xfrm>
                <a:off x="1920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5365" name="AutoShape 4"/>
          <p:cNvSpPr>
            <a:spLocks noChangeArrowheads="1"/>
          </p:cNvSpPr>
          <p:nvPr/>
        </p:nvSpPr>
        <p:spPr bwMode="auto">
          <a:xfrm>
            <a:off x="685800" y="2201863"/>
            <a:ext cx="990600" cy="990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6" name="Line 5"/>
          <p:cNvSpPr>
            <a:spLocks noChangeShapeType="1"/>
          </p:cNvSpPr>
          <p:nvPr/>
        </p:nvSpPr>
        <p:spPr bwMode="auto">
          <a:xfrm>
            <a:off x="1709738" y="2697163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67" name="Text Box 41"/>
          <p:cNvSpPr txBox="1">
            <a:spLocks noChangeArrowheads="1"/>
          </p:cNvSpPr>
          <p:nvPr/>
        </p:nvSpPr>
        <p:spPr bwMode="auto">
          <a:xfrm rot="2152928">
            <a:off x="381000" y="25146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>
                <a:solidFill>
                  <a:schemeClr val="bg2"/>
                </a:solidFill>
              </a:rPr>
              <a:t>Sensors</a:t>
            </a:r>
          </a:p>
        </p:txBody>
      </p:sp>
      <p:sp>
        <p:nvSpPr>
          <p:cNvPr id="15368" name="Rectangle 42"/>
          <p:cNvSpPr>
            <a:spLocks noChangeArrowheads="1"/>
          </p:cNvSpPr>
          <p:nvPr/>
        </p:nvSpPr>
        <p:spPr bwMode="auto">
          <a:xfrm>
            <a:off x="21336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Feature</a:t>
            </a:r>
            <a:br>
              <a:rPr lang="en-US" sz="1800">
                <a:solidFill>
                  <a:schemeClr val="bg2"/>
                </a:solidFill>
              </a:rPr>
            </a:br>
            <a:r>
              <a:rPr lang="en-US" sz="1800">
                <a:solidFill>
                  <a:schemeClr val="bg2"/>
                </a:solidFill>
              </a:rPr>
              <a:t>Gen</a:t>
            </a:r>
          </a:p>
        </p:txBody>
      </p:sp>
      <p:sp>
        <p:nvSpPr>
          <p:cNvPr id="15369" name="Line 43"/>
          <p:cNvSpPr>
            <a:spLocks noChangeShapeType="1"/>
          </p:cNvSpPr>
          <p:nvPr/>
        </p:nvSpPr>
        <p:spPr bwMode="auto">
          <a:xfrm>
            <a:off x="3048000" y="2697163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70" name="Line 48"/>
          <p:cNvSpPr>
            <a:spLocks noChangeShapeType="1"/>
          </p:cNvSpPr>
          <p:nvPr/>
        </p:nvSpPr>
        <p:spPr bwMode="auto">
          <a:xfrm>
            <a:off x="3297238" y="4572000"/>
            <a:ext cx="3048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71" name="Line 49"/>
          <p:cNvSpPr>
            <a:spLocks noChangeShapeType="1"/>
          </p:cNvSpPr>
          <p:nvPr/>
        </p:nvSpPr>
        <p:spPr bwMode="auto">
          <a:xfrm>
            <a:off x="3276600" y="2678113"/>
            <a:ext cx="0" cy="19050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72" name="AutoShape 50"/>
          <p:cNvSpPr>
            <a:spLocks noChangeArrowheads="1"/>
          </p:cNvSpPr>
          <p:nvPr/>
        </p:nvSpPr>
        <p:spPr bwMode="auto">
          <a:xfrm>
            <a:off x="8077200" y="3962400"/>
            <a:ext cx="1066800" cy="1295400"/>
          </a:xfrm>
          <a:prstGeom prst="irregularSeal2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Class</a:t>
            </a:r>
          </a:p>
        </p:txBody>
      </p:sp>
      <p:sp>
        <p:nvSpPr>
          <p:cNvPr id="15373" name="Line 51"/>
          <p:cNvSpPr>
            <a:spLocks noChangeShapeType="1"/>
          </p:cNvSpPr>
          <p:nvPr/>
        </p:nvSpPr>
        <p:spPr bwMode="auto">
          <a:xfrm>
            <a:off x="7620000" y="4572000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" name="Rectangle 2"/>
          <p:cNvSpPr>
            <a:spLocks noGrp="1" noChangeArrowheads="1"/>
          </p:cNvSpPr>
          <p:nvPr>
            <p:ph type="title"/>
          </p:nvPr>
        </p:nvSpPr>
        <p:spPr>
          <a:xfrm>
            <a:off x="994837" y="152400"/>
            <a:ext cx="8382000" cy="711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</a:rPr>
              <a:t>Learned Classifiers</a:t>
            </a:r>
          </a:p>
        </p:txBody>
      </p:sp>
      <p:sp>
        <p:nvSpPr>
          <p:cNvPr id="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37171" y="1119188"/>
            <a:ext cx="4114800" cy="5029200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2400" dirty="0" smtClean="0">
                <a:latin typeface="Arial" charset="0"/>
              </a:rPr>
              <a:t>Run/Classify Time</a:t>
            </a:r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770984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70" name="Group 6"/>
          <p:cNvGraphicFramePr>
            <a:graphicFrameLocks noGrp="1"/>
          </p:cNvGraphicFramePr>
          <p:nvPr>
            <p:ph sz="half" idx="2"/>
          </p:nvPr>
        </p:nvGraphicFramePr>
        <p:xfrm>
          <a:off x="3733800" y="2133600"/>
          <a:ext cx="2209800" cy="1196340"/>
        </p:xfrm>
        <a:graphic>
          <a:graphicData uri="http://schemas.openxmlformats.org/drawingml/2006/table">
            <a:tbl>
              <a:tblPr/>
              <a:tblGrid>
                <a:gridCol w="349250"/>
                <a:gridCol w="349250"/>
                <a:gridCol w="349250"/>
                <a:gridCol w="349250"/>
                <a:gridCol w="812800"/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Label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685800" y="2201863"/>
            <a:ext cx="990600" cy="990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89" name="Line 5"/>
          <p:cNvSpPr>
            <a:spLocks noChangeShapeType="1"/>
          </p:cNvSpPr>
          <p:nvPr/>
        </p:nvSpPr>
        <p:spPr bwMode="auto">
          <a:xfrm>
            <a:off x="1709738" y="2697163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22" name="Text Box 40"/>
          <p:cNvSpPr txBox="1">
            <a:spLocks noChangeArrowheads="1"/>
          </p:cNvSpPr>
          <p:nvPr/>
        </p:nvSpPr>
        <p:spPr bwMode="auto">
          <a:xfrm>
            <a:off x="3678238" y="1816100"/>
            <a:ext cx="2209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Training Data Set</a:t>
            </a:r>
          </a:p>
        </p:txBody>
      </p:sp>
      <p:sp>
        <p:nvSpPr>
          <p:cNvPr id="16423" name="Text Box 41"/>
          <p:cNvSpPr txBox="1">
            <a:spLocks noChangeArrowheads="1"/>
          </p:cNvSpPr>
          <p:nvPr/>
        </p:nvSpPr>
        <p:spPr bwMode="auto">
          <a:xfrm rot="2152928">
            <a:off x="381000" y="25146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>
                <a:solidFill>
                  <a:schemeClr val="bg2"/>
                </a:solidFill>
              </a:rPr>
              <a:t>Sensors</a:t>
            </a:r>
          </a:p>
        </p:txBody>
      </p:sp>
      <p:sp>
        <p:nvSpPr>
          <p:cNvPr id="16424" name="Rectangle 42"/>
          <p:cNvSpPr>
            <a:spLocks noChangeArrowheads="1"/>
          </p:cNvSpPr>
          <p:nvPr/>
        </p:nvSpPr>
        <p:spPr bwMode="auto">
          <a:xfrm>
            <a:off x="21336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Feature</a:t>
            </a:r>
            <a:br>
              <a:rPr lang="en-US" sz="1800">
                <a:solidFill>
                  <a:schemeClr val="bg2"/>
                </a:solidFill>
              </a:rPr>
            </a:br>
            <a:r>
              <a:rPr lang="en-US" sz="1800">
                <a:solidFill>
                  <a:schemeClr val="bg2"/>
                </a:solidFill>
              </a:rPr>
              <a:t>Gen</a:t>
            </a:r>
          </a:p>
        </p:txBody>
      </p:sp>
      <p:sp>
        <p:nvSpPr>
          <p:cNvPr id="16425" name="Line 43"/>
          <p:cNvSpPr>
            <a:spLocks noChangeShapeType="1"/>
          </p:cNvSpPr>
          <p:nvPr/>
        </p:nvSpPr>
        <p:spPr bwMode="auto">
          <a:xfrm>
            <a:off x="3048000" y="2697163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26" name="Rectangle 44"/>
          <p:cNvSpPr>
            <a:spLocks noChangeArrowheads="1"/>
          </p:cNvSpPr>
          <p:nvPr/>
        </p:nvSpPr>
        <p:spPr bwMode="auto">
          <a:xfrm>
            <a:off x="65532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Learner</a:t>
            </a:r>
          </a:p>
        </p:txBody>
      </p:sp>
      <p:sp>
        <p:nvSpPr>
          <p:cNvPr id="16427" name="Line 45"/>
          <p:cNvSpPr>
            <a:spLocks noChangeShapeType="1"/>
          </p:cNvSpPr>
          <p:nvPr/>
        </p:nvSpPr>
        <p:spPr bwMode="auto">
          <a:xfrm>
            <a:off x="5986463" y="2697163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28" name="Line 46"/>
          <p:cNvSpPr>
            <a:spLocks noChangeShapeType="1"/>
          </p:cNvSpPr>
          <p:nvPr/>
        </p:nvSpPr>
        <p:spPr bwMode="auto">
          <a:xfrm>
            <a:off x="6972300" y="3233738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6429" name="Group 47"/>
          <p:cNvGrpSpPr>
            <a:grpSpLocks/>
          </p:cNvGrpSpPr>
          <p:nvPr/>
        </p:nvGrpSpPr>
        <p:grpSpPr bwMode="auto">
          <a:xfrm>
            <a:off x="6248400" y="3886200"/>
            <a:ext cx="1447800" cy="1295400"/>
            <a:chOff x="3936" y="2448"/>
            <a:chExt cx="912" cy="816"/>
          </a:xfrm>
        </p:grpSpPr>
        <p:sp>
          <p:nvSpPr>
            <p:cNvPr id="16433" name="AutoShape 48"/>
            <p:cNvSpPr>
              <a:spLocks noChangeArrowheads="1"/>
            </p:cNvSpPr>
            <p:nvPr/>
          </p:nvSpPr>
          <p:spPr bwMode="auto">
            <a:xfrm>
              <a:off x="3936" y="2448"/>
              <a:ext cx="912" cy="816"/>
            </a:xfrm>
            <a:prstGeom prst="flowChartManualOperat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>
                  <a:solidFill>
                    <a:schemeClr val="bg2"/>
                  </a:solidFill>
                </a:rPr>
                <a:t>Classifier</a:t>
              </a:r>
            </a:p>
          </p:txBody>
        </p:sp>
        <p:grpSp>
          <p:nvGrpSpPr>
            <p:cNvPr id="16434" name="Group 49"/>
            <p:cNvGrpSpPr>
              <a:grpSpLocks/>
            </p:cNvGrpSpPr>
            <p:nvPr/>
          </p:nvGrpSpPr>
          <p:grpSpPr bwMode="auto">
            <a:xfrm>
              <a:off x="4196" y="2496"/>
              <a:ext cx="384" cy="248"/>
              <a:chOff x="1632" y="3072"/>
              <a:chExt cx="384" cy="248"/>
            </a:xfrm>
          </p:grpSpPr>
          <p:sp>
            <p:nvSpPr>
              <p:cNvPr id="16435" name="Rectangle 50"/>
              <p:cNvSpPr>
                <a:spLocks noChangeArrowheads="1"/>
              </p:cNvSpPr>
              <p:nvPr/>
            </p:nvSpPr>
            <p:spPr bwMode="auto">
              <a:xfrm>
                <a:off x="1632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36" name="Rectangle 51"/>
              <p:cNvSpPr>
                <a:spLocks noChangeArrowheads="1"/>
              </p:cNvSpPr>
              <p:nvPr/>
            </p:nvSpPr>
            <p:spPr bwMode="auto">
              <a:xfrm>
                <a:off x="1728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37" name="Rectangle 52"/>
              <p:cNvSpPr>
                <a:spLocks noChangeArrowheads="1"/>
              </p:cNvSpPr>
              <p:nvPr/>
            </p:nvSpPr>
            <p:spPr bwMode="auto">
              <a:xfrm>
                <a:off x="1824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38" name="Rectangle 53"/>
              <p:cNvSpPr>
                <a:spLocks noChangeArrowheads="1"/>
              </p:cNvSpPr>
              <p:nvPr/>
            </p:nvSpPr>
            <p:spPr bwMode="auto">
              <a:xfrm>
                <a:off x="1920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39" name="Rectangle 54"/>
              <p:cNvSpPr>
                <a:spLocks noChangeArrowheads="1"/>
              </p:cNvSpPr>
              <p:nvPr/>
            </p:nvSpPr>
            <p:spPr bwMode="auto">
              <a:xfrm>
                <a:off x="1632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0" name="Rectangle 55"/>
              <p:cNvSpPr>
                <a:spLocks noChangeArrowheads="1"/>
              </p:cNvSpPr>
              <p:nvPr/>
            </p:nvSpPr>
            <p:spPr bwMode="auto">
              <a:xfrm>
                <a:off x="1728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1" name="Rectangle 56"/>
              <p:cNvSpPr>
                <a:spLocks noChangeArrowheads="1"/>
              </p:cNvSpPr>
              <p:nvPr/>
            </p:nvSpPr>
            <p:spPr bwMode="auto">
              <a:xfrm>
                <a:off x="1824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2" name="Rectangle 57"/>
              <p:cNvSpPr>
                <a:spLocks noChangeArrowheads="1"/>
              </p:cNvSpPr>
              <p:nvPr/>
            </p:nvSpPr>
            <p:spPr bwMode="auto">
              <a:xfrm>
                <a:off x="1920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3" name="Rectangle 58"/>
              <p:cNvSpPr>
                <a:spLocks noChangeArrowheads="1"/>
              </p:cNvSpPr>
              <p:nvPr/>
            </p:nvSpPr>
            <p:spPr bwMode="auto">
              <a:xfrm>
                <a:off x="1632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4" name="Rectangle 59"/>
              <p:cNvSpPr>
                <a:spLocks noChangeArrowheads="1"/>
              </p:cNvSpPr>
              <p:nvPr/>
            </p:nvSpPr>
            <p:spPr bwMode="auto">
              <a:xfrm>
                <a:off x="1728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5" name="Rectangle 60"/>
              <p:cNvSpPr>
                <a:spLocks noChangeArrowheads="1"/>
              </p:cNvSpPr>
              <p:nvPr/>
            </p:nvSpPr>
            <p:spPr bwMode="auto">
              <a:xfrm>
                <a:off x="1824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6" name="Rectangle 61"/>
              <p:cNvSpPr>
                <a:spLocks noChangeArrowheads="1"/>
              </p:cNvSpPr>
              <p:nvPr/>
            </p:nvSpPr>
            <p:spPr bwMode="auto">
              <a:xfrm>
                <a:off x="1920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6430" name="Text Box 62"/>
          <p:cNvSpPr txBox="1">
            <a:spLocks noChangeArrowheads="1"/>
          </p:cNvSpPr>
          <p:nvPr/>
        </p:nvSpPr>
        <p:spPr bwMode="auto">
          <a:xfrm>
            <a:off x="304800" y="3733800"/>
            <a:ext cx="5638800" cy="207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Many learning algorithms to choose from</a:t>
            </a:r>
          </a:p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dirty="0" smtClean="0"/>
              <a:t>A </a:t>
            </a:r>
            <a:r>
              <a:rPr lang="en-US" dirty="0"/>
              <a:t>few of the simplest ones tend to perform well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dirty="0">
                <a:ea typeface="ＭＳ Ｐゴシック" charset="0"/>
              </a:rPr>
              <a:t>Naïve Bayes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dirty="0">
                <a:ea typeface="ＭＳ Ｐゴシック" charset="0"/>
              </a:rPr>
              <a:t>Decision Trees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dirty="0">
                <a:ea typeface="ＭＳ Ｐゴシック" charset="0"/>
              </a:rPr>
              <a:t>Regression-based Models (for continuous)</a:t>
            </a:r>
          </a:p>
        </p:txBody>
      </p:sp>
      <p:sp>
        <p:nvSpPr>
          <p:cNvPr id="16431" name="Oval 63"/>
          <p:cNvSpPr>
            <a:spLocks noChangeArrowheads="1"/>
          </p:cNvSpPr>
          <p:nvPr/>
        </p:nvSpPr>
        <p:spPr bwMode="auto">
          <a:xfrm>
            <a:off x="6248400" y="2057400"/>
            <a:ext cx="1447800" cy="12954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32" name="Line 64"/>
          <p:cNvSpPr>
            <a:spLocks noChangeShapeType="1"/>
          </p:cNvSpPr>
          <p:nvPr/>
        </p:nvSpPr>
        <p:spPr bwMode="auto">
          <a:xfrm flipV="1">
            <a:off x="5562600" y="3200400"/>
            <a:ext cx="9906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>
          <a:xfrm>
            <a:off x="994837" y="152400"/>
            <a:ext cx="8382000" cy="711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</a:rPr>
              <a:t>Learned Classifiers</a:t>
            </a:r>
          </a:p>
        </p:txBody>
      </p:sp>
      <p:sp>
        <p:nvSpPr>
          <p:cNvPr id="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37171" y="1119188"/>
            <a:ext cx="4114800" cy="5029200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</a:rPr>
              <a:t>Training Time</a:t>
            </a:r>
          </a:p>
        </p:txBody>
      </p:sp>
    </p:spTree>
    <p:extLst>
      <p:ext uri="{BB962C8B-B14F-4D97-AF65-F5344CB8AC3E}">
        <p14:creationId xmlns:p14="http://schemas.microsoft.com/office/powerpoint/2010/main" val="1419317170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4" name="Group 6"/>
          <p:cNvGraphicFramePr>
            <a:graphicFrameLocks noGrp="1"/>
          </p:cNvGraphicFramePr>
          <p:nvPr>
            <p:ph sz="half" idx="2"/>
          </p:nvPr>
        </p:nvGraphicFramePr>
        <p:xfrm>
          <a:off x="3733800" y="2133600"/>
          <a:ext cx="2209800" cy="1196340"/>
        </p:xfrm>
        <a:graphic>
          <a:graphicData uri="http://schemas.openxmlformats.org/drawingml/2006/table">
            <a:tbl>
              <a:tblPr/>
              <a:tblGrid>
                <a:gridCol w="349250"/>
                <a:gridCol w="349250"/>
                <a:gridCol w="349250"/>
                <a:gridCol w="349250"/>
                <a:gridCol w="812800"/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Label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412" name="AutoShape 4"/>
          <p:cNvSpPr>
            <a:spLocks noChangeArrowheads="1"/>
          </p:cNvSpPr>
          <p:nvPr/>
        </p:nvSpPr>
        <p:spPr bwMode="auto">
          <a:xfrm>
            <a:off x="685800" y="2201863"/>
            <a:ext cx="990600" cy="990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Line 5"/>
          <p:cNvSpPr>
            <a:spLocks noChangeShapeType="1"/>
          </p:cNvSpPr>
          <p:nvPr/>
        </p:nvSpPr>
        <p:spPr bwMode="auto">
          <a:xfrm>
            <a:off x="1709738" y="2697163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446" name="Text Box 40"/>
          <p:cNvSpPr txBox="1">
            <a:spLocks noChangeArrowheads="1"/>
          </p:cNvSpPr>
          <p:nvPr/>
        </p:nvSpPr>
        <p:spPr bwMode="auto">
          <a:xfrm>
            <a:off x="3678238" y="1816100"/>
            <a:ext cx="2209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Training Data Set</a:t>
            </a:r>
          </a:p>
        </p:txBody>
      </p:sp>
      <p:sp>
        <p:nvSpPr>
          <p:cNvPr id="17447" name="Text Box 41"/>
          <p:cNvSpPr txBox="1">
            <a:spLocks noChangeArrowheads="1"/>
          </p:cNvSpPr>
          <p:nvPr/>
        </p:nvSpPr>
        <p:spPr bwMode="auto">
          <a:xfrm rot="2152928">
            <a:off x="381000" y="25146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>
                <a:solidFill>
                  <a:schemeClr val="bg2"/>
                </a:solidFill>
              </a:rPr>
              <a:t>Sensors</a:t>
            </a:r>
          </a:p>
        </p:txBody>
      </p:sp>
      <p:sp>
        <p:nvSpPr>
          <p:cNvPr id="17448" name="Rectangle 42"/>
          <p:cNvSpPr>
            <a:spLocks noChangeArrowheads="1"/>
          </p:cNvSpPr>
          <p:nvPr/>
        </p:nvSpPr>
        <p:spPr bwMode="auto">
          <a:xfrm>
            <a:off x="21336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Feature</a:t>
            </a:r>
            <a:br>
              <a:rPr lang="en-US" sz="1800">
                <a:solidFill>
                  <a:schemeClr val="bg2"/>
                </a:solidFill>
              </a:rPr>
            </a:br>
            <a:r>
              <a:rPr lang="en-US" sz="1800">
                <a:solidFill>
                  <a:schemeClr val="bg2"/>
                </a:solidFill>
              </a:rPr>
              <a:t>Gen</a:t>
            </a:r>
          </a:p>
        </p:txBody>
      </p:sp>
      <p:sp>
        <p:nvSpPr>
          <p:cNvPr id="17449" name="Line 43"/>
          <p:cNvSpPr>
            <a:spLocks noChangeShapeType="1"/>
          </p:cNvSpPr>
          <p:nvPr/>
        </p:nvSpPr>
        <p:spPr bwMode="auto">
          <a:xfrm>
            <a:off x="3048000" y="2697163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450" name="Rectangle 44"/>
          <p:cNvSpPr>
            <a:spLocks noChangeArrowheads="1"/>
          </p:cNvSpPr>
          <p:nvPr/>
        </p:nvSpPr>
        <p:spPr bwMode="auto">
          <a:xfrm>
            <a:off x="65532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Learner</a:t>
            </a:r>
          </a:p>
        </p:txBody>
      </p:sp>
      <p:sp>
        <p:nvSpPr>
          <p:cNvPr id="17451" name="Line 45"/>
          <p:cNvSpPr>
            <a:spLocks noChangeShapeType="1"/>
          </p:cNvSpPr>
          <p:nvPr/>
        </p:nvSpPr>
        <p:spPr bwMode="auto">
          <a:xfrm>
            <a:off x="5986463" y="2697163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452" name="Line 46"/>
          <p:cNvSpPr>
            <a:spLocks noChangeShapeType="1"/>
          </p:cNvSpPr>
          <p:nvPr/>
        </p:nvSpPr>
        <p:spPr bwMode="auto">
          <a:xfrm>
            <a:off x="6972300" y="3233738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7453" name="Group 47"/>
          <p:cNvGrpSpPr>
            <a:grpSpLocks/>
          </p:cNvGrpSpPr>
          <p:nvPr/>
        </p:nvGrpSpPr>
        <p:grpSpPr bwMode="auto">
          <a:xfrm>
            <a:off x="6248400" y="3886200"/>
            <a:ext cx="1447800" cy="1295400"/>
            <a:chOff x="3936" y="2448"/>
            <a:chExt cx="912" cy="816"/>
          </a:xfrm>
        </p:grpSpPr>
        <p:sp>
          <p:nvSpPr>
            <p:cNvPr id="17457" name="AutoShape 48"/>
            <p:cNvSpPr>
              <a:spLocks noChangeArrowheads="1"/>
            </p:cNvSpPr>
            <p:nvPr/>
          </p:nvSpPr>
          <p:spPr bwMode="auto">
            <a:xfrm>
              <a:off x="3936" y="2448"/>
              <a:ext cx="912" cy="816"/>
            </a:xfrm>
            <a:prstGeom prst="flowChartManualOperat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>
                  <a:solidFill>
                    <a:schemeClr val="bg2"/>
                  </a:solidFill>
                </a:rPr>
                <a:t>Classifier</a:t>
              </a:r>
            </a:p>
          </p:txBody>
        </p:sp>
        <p:grpSp>
          <p:nvGrpSpPr>
            <p:cNvPr id="17458" name="Group 49"/>
            <p:cNvGrpSpPr>
              <a:grpSpLocks/>
            </p:cNvGrpSpPr>
            <p:nvPr/>
          </p:nvGrpSpPr>
          <p:grpSpPr bwMode="auto">
            <a:xfrm>
              <a:off x="4196" y="2496"/>
              <a:ext cx="384" cy="248"/>
              <a:chOff x="1632" y="3072"/>
              <a:chExt cx="384" cy="248"/>
            </a:xfrm>
          </p:grpSpPr>
          <p:sp>
            <p:nvSpPr>
              <p:cNvPr id="17459" name="Rectangle 50"/>
              <p:cNvSpPr>
                <a:spLocks noChangeArrowheads="1"/>
              </p:cNvSpPr>
              <p:nvPr/>
            </p:nvSpPr>
            <p:spPr bwMode="auto">
              <a:xfrm>
                <a:off x="1632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60" name="Rectangle 51"/>
              <p:cNvSpPr>
                <a:spLocks noChangeArrowheads="1"/>
              </p:cNvSpPr>
              <p:nvPr/>
            </p:nvSpPr>
            <p:spPr bwMode="auto">
              <a:xfrm>
                <a:off x="1728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61" name="Rectangle 52"/>
              <p:cNvSpPr>
                <a:spLocks noChangeArrowheads="1"/>
              </p:cNvSpPr>
              <p:nvPr/>
            </p:nvSpPr>
            <p:spPr bwMode="auto">
              <a:xfrm>
                <a:off x="1824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62" name="Rectangle 53"/>
              <p:cNvSpPr>
                <a:spLocks noChangeArrowheads="1"/>
              </p:cNvSpPr>
              <p:nvPr/>
            </p:nvSpPr>
            <p:spPr bwMode="auto">
              <a:xfrm>
                <a:off x="1920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63" name="Rectangle 54"/>
              <p:cNvSpPr>
                <a:spLocks noChangeArrowheads="1"/>
              </p:cNvSpPr>
              <p:nvPr/>
            </p:nvSpPr>
            <p:spPr bwMode="auto">
              <a:xfrm>
                <a:off x="1632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64" name="Rectangle 55"/>
              <p:cNvSpPr>
                <a:spLocks noChangeArrowheads="1"/>
              </p:cNvSpPr>
              <p:nvPr/>
            </p:nvSpPr>
            <p:spPr bwMode="auto">
              <a:xfrm>
                <a:off x="1728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65" name="Rectangle 56"/>
              <p:cNvSpPr>
                <a:spLocks noChangeArrowheads="1"/>
              </p:cNvSpPr>
              <p:nvPr/>
            </p:nvSpPr>
            <p:spPr bwMode="auto">
              <a:xfrm>
                <a:off x="1824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66" name="Rectangle 57"/>
              <p:cNvSpPr>
                <a:spLocks noChangeArrowheads="1"/>
              </p:cNvSpPr>
              <p:nvPr/>
            </p:nvSpPr>
            <p:spPr bwMode="auto">
              <a:xfrm>
                <a:off x="1920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67" name="Rectangle 58"/>
              <p:cNvSpPr>
                <a:spLocks noChangeArrowheads="1"/>
              </p:cNvSpPr>
              <p:nvPr/>
            </p:nvSpPr>
            <p:spPr bwMode="auto">
              <a:xfrm>
                <a:off x="1632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68" name="Rectangle 59"/>
              <p:cNvSpPr>
                <a:spLocks noChangeArrowheads="1"/>
              </p:cNvSpPr>
              <p:nvPr/>
            </p:nvSpPr>
            <p:spPr bwMode="auto">
              <a:xfrm>
                <a:off x="1728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69" name="Rectangle 60"/>
              <p:cNvSpPr>
                <a:spLocks noChangeArrowheads="1"/>
              </p:cNvSpPr>
              <p:nvPr/>
            </p:nvSpPr>
            <p:spPr bwMode="auto">
              <a:xfrm>
                <a:off x="1824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70" name="Rectangle 61"/>
              <p:cNvSpPr>
                <a:spLocks noChangeArrowheads="1"/>
              </p:cNvSpPr>
              <p:nvPr/>
            </p:nvSpPr>
            <p:spPr bwMode="auto">
              <a:xfrm>
                <a:off x="1920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7454" name="Text Box 62"/>
          <p:cNvSpPr txBox="1">
            <a:spLocks noChangeArrowheads="1"/>
          </p:cNvSpPr>
          <p:nvPr/>
        </p:nvSpPr>
        <p:spPr bwMode="auto">
          <a:xfrm>
            <a:off x="838200" y="3733800"/>
            <a:ext cx="7696200" cy="2349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</a:rPr>
              <a:t>Many possible features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dirty="0">
                <a:solidFill>
                  <a:srgbClr val="000000"/>
                </a:solidFill>
                <a:ea typeface="ＭＳ Ｐゴシック" charset="0"/>
              </a:rPr>
              <a:t>Different sensors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dirty="0">
                <a:solidFill>
                  <a:srgbClr val="000000"/>
                </a:solidFill>
                <a:ea typeface="ＭＳ Ｐゴシック" charset="0"/>
              </a:rPr>
              <a:t>Multitude of ways to generate features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dirty="0">
                <a:solidFill>
                  <a:srgbClr val="000000"/>
                </a:solidFill>
                <a:ea typeface="ＭＳ Ｐゴシック" charset="0"/>
              </a:rPr>
              <a:t>Many ways to transform and combine features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</a:rPr>
              <a:t>Some much more predictive / useful than others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sym typeface="Wingdings" charset="0"/>
              </a:rPr>
              <a:t> </a:t>
            </a:r>
            <a:r>
              <a:rPr lang="ja-JP" altLang="en-US" dirty="0">
                <a:solidFill>
                  <a:srgbClr val="000000"/>
                </a:solidFill>
                <a:sym typeface="Wingdings" charset="0"/>
              </a:rPr>
              <a:t>“</a:t>
            </a:r>
            <a:r>
              <a:rPr lang="en-US" dirty="0">
                <a:solidFill>
                  <a:srgbClr val="000000"/>
                </a:solidFill>
                <a:sym typeface="Wingdings" charset="0"/>
              </a:rPr>
              <a:t>Feature selection</a:t>
            </a:r>
            <a:r>
              <a:rPr lang="ja-JP" altLang="en-US" dirty="0">
                <a:solidFill>
                  <a:srgbClr val="000000"/>
                </a:solidFill>
                <a:sym typeface="Wingdings" charset="0"/>
              </a:rPr>
              <a:t>”</a:t>
            </a:r>
            <a:r>
              <a:rPr lang="en-US" dirty="0">
                <a:solidFill>
                  <a:srgbClr val="000000"/>
                </a:solidFill>
                <a:sym typeface="Wingdings" charset="0"/>
              </a:rPr>
              <a:t> tends to be very important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455" name="Oval 63"/>
          <p:cNvSpPr>
            <a:spLocks noChangeArrowheads="1"/>
          </p:cNvSpPr>
          <p:nvPr/>
        </p:nvSpPr>
        <p:spPr bwMode="auto">
          <a:xfrm>
            <a:off x="1816100" y="2057400"/>
            <a:ext cx="1447800" cy="12954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56" name="Line 64"/>
          <p:cNvSpPr>
            <a:spLocks noChangeShapeType="1"/>
          </p:cNvSpPr>
          <p:nvPr/>
        </p:nvSpPr>
        <p:spPr bwMode="auto">
          <a:xfrm flipV="1">
            <a:off x="990600" y="3124200"/>
            <a:ext cx="9906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>
          <a:xfrm>
            <a:off x="994837" y="152400"/>
            <a:ext cx="8382000" cy="711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</a:rPr>
              <a:t>Learned Classifiers</a:t>
            </a:r>
          </a:p>
        </p:txBody>
      </p:sp>
      <p:sp>
        <p:nvSpPr>
          <p:cNvPr id="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37171" y="1119188"/>
            <a:ext cx="4114800" cy="5029200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</a:rPr>
              <a:t>Training Time</a:t>
            </a:r>
          </a:p>
        </p:txBody>
      </p:sp>
    </p:spTree>
    <p:extLst>
      <p:ext uri="{BB962C8B-B14F-4D97-AF65-F5344CB8AC3E}">
        <p14:creationId xmlns:p14="http://schemas.microsoft.com/office/powerpoint/2010/main" val="462607203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22" name="Group 6"/>
          <p:cNvGraphicFramePr>
            <a:graphicFrameLocks noGrp="1"/>
          </p:cNvGraphicFramePr>
          <p:nvPr>
            <p:ph sz="half" idx="2"/>
          </p:nvPr>
        </p:nvGraphicFramePr>
        <p:xfrm>
          <a:off x="3733800" y="2133600"/>
          <a:ext cx="2209800" cy="1196340"/>
        </p:xfrm>
        <a:graphic>
          <a:graphicData uri="http://schemas.openxmlformats.org/drawingml/2006/table">
            <a:tbl>
              <a:tblPr/>
              <a:tblGrid>
                <a:gridCol w="349250"/>
                <a:gridCol w="349250"/>
                <a:gridCol w="349250"/>
                <a:gridCol w="349250"/>
                <a:gridCol w="812800"/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Label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436" name="AutoShape 4"/>
          <p:cNvSpPr>
            <a:spLocks noChangeArrowheads="1"/>
          </p:cNvSpPr>
          <p:nvPr/>
        </p:nvSpPr>
        <p:spPr bwMode="auto">
          <a:xfrm>
            <a:off x="685800" y="2201863"/>
            <a:ext cx="990600" cy="990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>
            <a:off x="1709738" y="2697163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8470" name="Text Box 40"/>
          <p:cNvSpPr txBox="1">
            <a:spLocks noChangeArrowheads="1"/>
          </p:cNvSpPr>
          <p:nvPr/>
        </p:nvSpPr>
        <p:spPr bwMode="auto">
          <a:xfrm>
            <a:off x="3678238" y="1816100"/>
            <a:ext cx="2209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Training Data Set</a:t>
            </a:r>
          </a:p>
        </p:txBody>
      </p:sp>
      <p:sp>
        <p:nvSpPr>
          <p:cNvPr id="18471" name="Text Box 41"/>
          <p:cNvSpPr txBox="1">
            <a:spLocks noChangeArrowheads="1"/>
          </p:cNvSpPr>
          <p:nvPr/>
        </p:nvSpPr>
        <p:spPr bwMode="auto">
          <a:xfrm rot="2152928">
            <a:off x="381000" y="25146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>
                <a:solidFill>
                  <a:schemeClr val="bg2"/>
                </a:solidFill>
              </a:rPr>
              <a:t>Sensors</a:t>
            </a:r>
          </a:p>
        </p:txBody>
      </p:sp>
      <p:sp>
        <p:nvSpPr>
          <p:cNvPr id="18472" name="Rectangle 42"/>
          <p:cNvSpPr>
            <a:spLocks noChangeArrowheads="1"/>
          </p:cNvSpPr>
          <p:nvPr/>
        </p:nvSpPr>
        <p:spPr bwMode="auto">
          <a:xfrm>
            <a:off x="21336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Feature</a:t>
            </a:r>
            <a:br>
              <a:rPr lang="en-US" sz="1800">
                <a:solidFill>
                  <a:schemeClr val="bg2"/>
                </a:solidFill>
              </a:rPr>
            </a:br>
            <a:r>
              <a:rPr lang="en-US" sz="1800">
                <a:solidFill>
                  <a:schemeClr val="bg2"/>
                </a:solidFill>
              </a:rPr>
              <a:t>Gen</a:t>
            </a:r>
          </a:p>
        </p:txBody>
      </p:sp>
      <p:sp>
        <p:nvSpPr>
          <p:cNvPr id="18473" name="Line 43"/>
          <p:cNvSpPr>
            <a:spLocks noChangeShapeType="1"/>
          </p:cNvSpPr>
          <p:nvPr/>
        </p:nvSpPr>
        <p:spPr bwMode="auto">
          <a:xfrm>
            <a:off x="3048000" y="2697163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8474" name="Rectangle 44"/>
          <p:cNvSpPr>
            <a:spLocks noChangeArrowheads="1"/>
          </p:cNvSpPr>
          <p:nvPr/>
        </p:nvSpPr>
        <p:spPr bwMode="auto">
          <a:xfrm>
            <a:off x="65532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Learner</a:t>
            </a:r>
          </a:p>
        </p:txBody>
      </p:sp>
      <p:sp>
        <p:nvSpPr>
          <p:cNvPr id="18475" name="Line 45"/>
          <p:cNvSpPr>
            <a:spLocks noChangeShapeType="1"/>
          </p:cNvSpPr>
          <p:nvPr/>
        </p:nvSpPr>
        <p:spPr bwMode="auto">
          <a:xfrm>
            <a:off x="5986463" y="2697163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8476" name="Line 46"/>
          <p:cNvSpPr>
            <a:spLocks noChangeShapeType="1"/>
          </p:cNvSpPr>
          <p:nvPr/>
        </p:nvSpPr>
        <p:spPr bwMode="auto">
          <a:xfrm>
            <a:off x="6972300" y="3233738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8477" name="Group 47"/>
          <p:cNvGrpSpPr>
            <a:grpSpLocks/>
          </p:cNvGrpSpPr>
          <p:nvPr/>
        </p:nvGrpSpPr>
        <p:grpSpPr bwMode="auto">
          <a:xfrm>
            <a:off x="6248400" y="3886200"/>
            <a:ext cx="1447800" cy="1295400"/>
            <a:chOff x="3936" y="2448"/>
            <a:chExt cx="912" cy="816"/>
          </a:xfrm>
        </p:grpSpPr>
        <p:sp>
          <p:nvSpPr>
            <p:cNvPr id="18481" name="AutoShape 48"/>
            <p:cNvSpPr>
              <a:spLocks noChangeArrowheads="1"/>
            </p:cNvSpPr>
            <p:nvPr/>
          </p:nvSpPr>
          <p:spPr bwMode="auto">
            <a:xfrm>
              <a:off x="3936" y="2448"/>
              <a:ext cx="912" cy="816"/>
            </a:xfrm>
            <a:prstGeom prst="flowChartManualOperat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>
                  <a:solidFill>
                    <a:schemeClr val="bg2"/>
                  </a:solidFill>
                </a:rPr>
                <a:t>Classifier</a:t>
              </a:r>
            </a:p>
          </p:txBody>
        </p:sp>
        <p:grpSp>
          <p:nvGrpSpPr>
            <p:cNvPr id="18482" name="Group 49"/>
            <p:cNvGrpSpPr>
              <a:grpSpLocks/>
            </p:cNvGrpSpPr>
            <p:nvPr/>
          </p:nvGrpSpPr>
          <p:grpSpPr bwMode="auto">
            <a:xfrm>
              <a:off x="4196" y="2496"/>
              <a:ext cx="384" cy="248"/>
              <a:chOff x="1632" y="3072"/>
              <a:chExt cx="384" cy="248"/>
            </a:xfrm>
          </p:grpSpPr>
          <p:sp>
            <p:nvSpPr>
              <p:cNvPr id="18483" name="Rectangle 50"/>
              <p:cNvSpPr>
                <a:spLocks noChangeArrowheads="1"/>
              </p:cNvSpPr>
              <p:nvPr/>
            </p:nvSpPr>
            <p:spPr bwMode="auto">
              <a:xfrm>
                <a:off x="1632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84" name="Rectangle 51"/>
              <p:cNvSpPr>
                <a:spLocks noChangeArrowheads="1"/>
              </p:cNvSpPr>
              <p:nvPr/>
            </p:nvSpPr>
            <p:spPr bwMode="auto">
              <a:xfrm>
                <a:off x="1728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85" name="Rectangle 52"/>
              <p:cNvSpPr>
                <a:spLocks noChangeArrowheads="1"/>
              </p:cNvSpPr>
              <p:nvPr/>
            </p:nvSpPr>
            <p:spPr bwMode="auto">
              <a:xfrm>
                <a:off x="1824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86" name="Rectangle 53"/>
              <p:cNvSpPr>
                <a:spLocks noChangeArrowheads="1"/>
              </p:cNvSpPr>
              <p:nvPr/>
            </p:nvSpPr>
            <p:spPr bwMode="auto">
              <a:xfrm>
                <a:off x="1920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87" name="Rectangle 54"/>
              <p:cNvSpPr>
                <a:spLocks noChangeArrowheads="1"/>
              </p:cNvSpPr>
              <p:nvPr/>
            </p:nvSpPr>
            <p:spPr bwMode="auto">
              <a:xfrm>
                <a:off x="1632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88" name="Rectangle 55"/>
              <p:cNvSpPr>
                <a:spLocks noChangeArrowheads="1"/>
              </p:cNvSpPr>
              <p:nvPr/>
            </p:nvSpPr>
            <p:spPr bwMode="auto">
              <a:xfrm>
                <a:off x="1728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89" name="Rectangle 56"/>
              <p:cNvSpPr>
                <a:spLocks noChangeArrowheads="1"/>
              </p:cNvSpPr>
              <p:nvPr/>
            </p:nvSpPr>
            <p:spPr bwMode="auto">
              <a:xfrm>
                <a:off x="1824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90" name="Rectangle 57"/>
              <p:cNvSpPr>
                <a:spLocks noChangeArrowheads="1"/>
              </p:cNvSpPr>
              <p:nvPr/>
            </p:nvSpPr>
            <p:spPr bwMode="auto">
              <a:xfrm>
                <a:off x="1920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91" name="Rectangle 58"/>
              <p:cNvSpPr>
                <a:spLocks noChangeArrowheads="1"/>
              </p:cNvSpPr>
              <p:nvPr/>
            </p:nvSpPr>
            <p:spPr bwMode="auto">
              <a:xfrm>
                <a:off x="1632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92" name="Rectangle 59"/>
              <p:cNvSpPr>
                <a:spLocks noChangeArrowheads="1"/>
              </p:cNvSpPr>
              <p:nvPr/>
            </p:nvSpPr>
            <p:spPr bwMode="auto">
              <a:xfrm>
                <a:off x="1728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93" name="Rectangle 60"/>
              <p:cNvSpPr>
                <a:spLocks noChangeArrowheads="1"/>
              </p:cNvSpPr>
              <p:nvPr/>
            </p:nvSpPr>
            <p:spPr bwMode="auto">
              <a:xfrm>
                <a:off x="1824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94" name="Rectangle 61"/>
              <p:cNvSpPr>
                <a:spLocks noChangeArrowheads="1"/>
              </p:cNvSpPr>
              <p:nvPr/>
            </p:nvSpPr>
            <p:spPr bwMode="auto">
              <a:xfrm>
                <a:off x="1920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8478" name="Text Box 62"/>
          <p:cNvSpPr txBox="1">
            <a:spLocks noChangeArrowheads="1"/>
          </p:cNvSpPr>
          <p:nvPr/>
        </p:nvSpPr>
        <p:spPr bwMode="auto">
          <a:xfrm>
            <a:off x="1066800" y="3733800"/>
            <a:ext cx="5181600" cy="2195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</a:rPr>
              <a:t>Labeled data tends to be hard to come by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dirty="0">
                <a:solidFill>
                  <a:srgbClr val="000000"/>
                </a:solidFill>
                <a:ea typeface="ＭＳ Ｐゴシック" charset="0"/>
              </a:rPr>
              <a:t> Tend to be expensive to gather or</a:t>
            </a:r>
            <a:br>
              <a:rPr lang="en-US" dirty="0">
                <a:solidFill>
                  <a:srgbClr val="000000"/>
                </a:solidFill>
                <a:ea typeface="ＭＳ Ｐゴシック" charset="0"/>
              </a:rPr>
            </a:br>
            <a:r>
              <a:rPr lang="en-US" dirty="0">
                <a:solidFill>
                  <a:srgbClr val="000000"/>
                </a:solidFill>
                <a:ea typeface="ＭＳ Ｐゴシック" charset="0"/>
              </a:rPr>
              <a:t>   just non-existent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dirty="0">
                <a:solidFill>
                  <a:srgbClr val="000000"/>
                </a:solidFill>
                <a:ea typeface="ＭＳ Ｐゴシック" charset="0"/>
              </a:rPr>
              <a:t> Typically need a lot of data to do well</a:t>
            </a:r>
          </a:p>
          <a:p>
            <a:pPr lvl="2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dirty="0">
                <a:solidFill>
                  <a:srgbClr val="000000"/>
                </a:solidFill>
                <a:ea typeface="ＭＳ Ｐゴシック" charset="0"/>
              </a:rPr>
              <a:t> Prefer 1000s of training samples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</a:rPr>
              <a:t>	</a:t>
            </a:r>
          </a:p>
        </p:txBody>
      </p:sp>
      <p:sp>
        <p:nvSpPr>
          <p:cNvPr id="18479" name="Oval 63"/>
          <p:cNvSpPr>
            <a:spLocks noChangeArrowheads="1"/>
          </p:cNvSpPr>
          <p:nvPr/>
        </p:nvSpPr>
        <p:spPr bwMode="auto">
          <a:xfrm>
            <a:off x="5105400" y="2133600"/>
            <a:ext cx="762000" cy="12954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0" name="Line 64"/>
          <p:cNvSpPr>
            <a:spLocks noChangeShapeType="1"/>
          </p:cNvSpPr>
          <p:nvPr/>
        </p:nvSpPr>
        <p:spPr bwMode="auto">
          <a:xfrm flipV="1">
            <a:off x="4876800" y="3352800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994837" y="152400"/>
            <a:ext cx="8382000" cy="711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</a:rPr>
              <a:t>Learned Classifiers</a:t>
            </a:r>
          </a:p>
        </p:txBody>
      </p:sp>
      <p:sp>
        <p:nvSpPr>
          <p:cNvPr id="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37171" y="1119188"/>
            <a:ext cx="4114800" cy="5029200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</a:rPr>
              <a:t>Training Time</a:t>
            </a:r>
          </a:p>
        </p:txBody>
      </p:sp>
    </p:spTree>
    <p:extLst>
      <p:ext uri="{BB962C8B-B14F-4D97-AF65-F5344CB8AC3E}">
        <p14:creationId xmlns:p14="http://schemas.microsoft.com/office/powerpoint/2010/main" val="562032331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70000"/>
            <a:ext cx="8686800" cy="54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Line 5"/>
          <p:cNvSpPr>
            <a:spLocks noChangeShapeType="1"/>
          </p:cNvSpPr>
          <p:nvPr/>
        </p:nvSpPr>
        <p:spPr bwMode="auto">
          <a:xfrm>
            <a:off x="304800" y="4191000"/>
            <a:ext cx="8686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0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Design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530" y="1847850"/>
            <a:ext cx="2548866" cy="4379913"/>
          </a:xfrm>
        </p:spPr>
      </p:pic>
    </p:spTree>
    <p:extLst>
      <p:ext uri="{BB962C8B-B14F-4D97-AF65-F5344CB8AC3E}">
        <p14:creationId xmlns:p14="http://schemas.microsoft.com/office/powerpoint/2010/main" val="52834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70000"/>
            <a:ext cx="8686800" cy="54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Line 5"/>
          <p:cNvSpPr>
            <a:spLocks noChangeShapeType="1"/>
          </p:cNvSpPr>
          <p:nvPr/>
        </p:nvSpPr>
        <p:spPr bwMode="auto">
          <a:xfrm>
            <a:off x="304800" y="4135778"/>
            <a:ext cx="8686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8374" name="Group 15"/>
          <p:cNvGrpSpPr>
            <a:grpSpLocks/>
          </p:cNvGrpSpPr>
          <p:nvPr/>
        </p:nvGrpSpPr>
        <p:grpSpPr bwMode="auto">
          <a:xfrm>
            <a:off x="2819400" y="1828800"/>
            <a:ext cx="2286000" cy="4495800"/>
            <a:chOff x="1776" y="1152"/>
            <a:chExt cx="1440" cy="2832"/>
          </a:xfrm>
        </p:grpSpPr>
        <p:sp>
          <p:nvSpPr>
            <p:cNvPr id="58375" name="WordArt 16"/>
            <p:cNvSpPr>
              <a:spLocks noChangeArrowheads="1" noChangeShapeType="1" noTextEdit="1"/>
            </p:cNvSpPr>
            <p:nvPr/>
          </p:nvSpPr>
          <p:spPr bwMode="auto">
            <a:xfrm>
              <a:off x="1776" y="1152"/>
              <a:ext cx="1296" cy="1008"/>
            </a:xfrm>
            <a:prstGeom prst="rect">
              <a:avLst/>
            </a:prstGeom>
          </p:spPr>
          <p:txBody>
            <a:bodyPr wrap="none" fromWordArt="1">
              <a:prstTxWarp prst="textCascadeUp">
                <a:avLst>
                  <a:gd name="adj" fmla="val 44444"/>
                </a:avLst>
              </a:prstTxWarp>
              <a:scene3d>
                <a:camera prst="legacyPerspectiveFront">
                  <a:rot lat="20519984" lon="1080000" rev="0"/>
                </a:camera>
                <a:lightRig rig="legacyHarsh2" dir="b"/>
              </a:scene3d>
              <a:sp3d extrusionH="430200" prstMaterial="legacyMatte">
                <a:extrusionClr>
                  <a:srgbClr val="FF6600"/>
                </a:extrusionClr>
              </a:sp3d>
            </a:bodyPr>
            <a:lstStyle/>
            <a:p>
              <a:pPr algn="ctr"/>
              <a:r>
                <a:rPr lang="en-US" sz="3600" kern="10" dirty="0" smtClean="0">
                  <a:ln w="9525"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FFE701"/>
                      </a:gs>
                      <a:gs pos="100000">
                        <a:srgbClr val="FE3E02"/>
                      </a:gs>
                    </a:gsLst>
                    <a:lin ang="5400000" scaled="1"/>
                  </a:gradFill>
                  <a:latin typeface="Impact"/>
                  <a:ea typeface="Impact"/>
                  <a:cs typeface="Impact"/>
                </a:rPr>
                <a:t>Train</a:t>
              </a:r>
              <a:endParaRPr lang="en-US" sz="36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  <a:ea typeface="Impact"/>
                <a:cs typeface="Impact"/>
              </a:endParaRPr>
            </a:p>
          </p:txBody>
        </p:sp>
        <p:sp>
          <p:nvSpPr>
            <p:cNvPr id="58376" name="WordArt 17"/>
            <p:cNvSpPr>
              <a:spLocks noChangeArrowheads="1" noChangeShapeType="1" noTextEdit="1"/>
            </p:cNvSpPr>
            <p:nvPr/>
          </p:nvSpPr>
          <p:spPr bwMode="auto">
            <a:xfrm>
              <a:off x="1920" y="3072"/>
              <a:ext cx="1296" cy="912"/>
            </a:xfrm>
            <a:prstGeom prst="rect">
              <a:avLst/>
            </a:prstGeom>
          </p:spPr>
          <p:txBody>
            <a:bodyPr wrap="none" fromWordArt="1">
              <a:prstTxWarp prst="textCascadeUp">
                <a:avLst>
                  <a:gd name="adj" fmla="val 44444"/>
                </a:avLst>
              </a:prstTxWarp>
              <a:scene3d>
                <a:camera prst="legacyPerspectiveFront">
                  <a:rot lat="20519984" lon="1080000" rev="0"/>
                </a:camera>
                <a:lightRig rig="legacyHarsh2" dir="b"/>
              </a:scene3d>
              <a:sp3d extrusionH="430200" prstMaterial="legacyMatte">
                <a:extrusionClr>
                  <a:srgbClr val="FF6600"/>
                </a:extrusionClr>
              </a:sp3d>
            </a:bodyPr>
            <a:lstStyle/>
            <a:p>
              <a:pPr algn="ctr"/>
              <a:r>
                <a:rPr lang="en-US" sz="3600" kern="10" dirty="0">
                  <a:ln w="9525"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FFE701"/>
                      </a:gs>
                      <a:gs pos="100000">
                        <a:srgbClr val="FE3E02"/>
                      </a:gs>
                    </a:gsLst>
                    <a:lin ang="5400000" scaled="1"/>
                  </a:gradFill>
                  <a:latin typeface="Impact"/>
                  <a:ea typeface="Impact"/>
                  <a:cs typeface="Impact"/>
                </a:rPr>
                <a:t>T</a:t>
              </a:r>
              <a:r>
                <a:rPr lang="en-US" sz="3600" kern="10" dirty="0" smtClean="0">
                  <a:ln w="9525"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FFE701"/>
                      </a:gs>
                      <a:gs pos="100000">
                        <a:srgbClr val="FE3E02"/>
                      </a:gs>
                    </a:gsLst>
                    <a:lin ang="5400000" scaled="1"/>
                  </a:gradFill>
                  <a:latin typeface="Impact"/>
                  <a:ea typeface="Impact"/>
                  <a:cs typeface="Impact"/>
                </a:rPr>
                <a:t>est</a:t>
              </a:r>
              <a:endParaRPr lang="en-US" sz="36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  <a:ea typeface="Impact"/>
                <a:cs typeface="Impac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85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Arial" charset="0"/>
              </a:rPr>
              <a:t>Best Approach</a:t>
            </a:r>
            <a:endParaRPr lang="en-US" dirty="0">
              <a:latin typeface="Arial" charset="0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 charset="0"/>
              </a:rPr>
              <a:t>Optimization set (for tuning parameters; </a:t>
            </a:r>
            <a:r>
              <a:rPr lang="en-US" i="1" dirty="0" smtClean="0">
                <a:latin typeface="Arial" charset="0"/>
              </a:rPr>
              <a:t>etc.</a:t>
            </a:r>
            <a:r>
              <a:rPr lang="en-US" dirty="0" smtClean="0">
                <a:latin typeface="Arial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Arial" charset="0"/>
              </a:rPr>
              <a:t>Training set (for training your classifier)</a:t>
            </a:r>
          </a:p>
          <a:p>
            <a:pPr marL="0" indent="0">
              <a:buNone/>
            </a:pPr>
            <a:r>
              <a:rPr lang="en-US" dirty="0" smtClean="0">
                <a:latin typeface="Arial" charset="0"/>
              </a:rPr>
              <a:t>Testing set (for calculating scores)</a:t>
            </a:r>
          </a:p>
          <a:p>
            <a:pPr marL="0" indent="0">
              <a:buNone/>
            </a:pPr>
            <a:endParaRPr lang="en-US" dirty="0" smtClean="0">
              <a:latin typeface="Arial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Arial" charset="0"/>
              </a:rPr>
              <a:t>In practice: Not enough labeled data!</a:t>
            </a:r>
          </a:p>
          <a:p>
            <a:pPr marL="0" indent="0">
              <a:buNone/>
            </a:pPr>
            <a:r>
              <a:rPr lang="en-US" i="1" dirty="0" smtClean="0">
                <a:latin typeface="Arial" charset="0"/>
              </a:rPr>
              <a:t>Never </a:t>
            </a:r>
            <a:r>
              <a:rPr lang="en-US" dirty="0" smtClean="0">
                <a:latin typeface="Arial" charset="0"/>
              </a:rPr>
              <a:t>give up on the optimization set, just make it smaller</a:t>
            </a:r>
            <a:endParaRPr lang="en-US" i="1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73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Arial" charset="0"/>
              </a:rPr>
              <a:t>Best Practices</a:t>
            </a:r>
            <a:endParaRPr lang="en-US" dirty="0">
              <a:latin typeface="Arial" charset="0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312337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 charset="0"/>
              </a:rPr>
              <a:t>Divide your data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Optimization set (for tuning parameters; </a:t>
            </a:r>
            <a:r>
              <a:rPr lang="en-US" i="1" dirty="0" smtClean="0">
                <a:latin typeface="Arial" charset="0"/>
              </a:rPr>
              <a:t>etc.</a:t>
            </a:r>
            <a:r>
              <a:rPr lang="en-US" dirty="0" smtClean="0">
                <a:latin typeface="Arial" charset="0"/>
              </a:rPr>
              <a:t>)</a:t>
            </a:r>
          </a:p>
          <a:p>
            <a:pPr marL="228600" lvl="1" indent="0">
              <a:buNone/>
            </a:pP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Training set (for training your classifier)</a:t>
            </a:r>
          </a:p>
          <a:p>
            <a:pPr marL="228600" lvl="1" indent="0">
              <a:buNone/>
            </a:pP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Testing set (for calculating scores)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Estimate performance on training set (10 fold cross)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Test set is for reporting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All data is for producing a classifier to use in the real world</a:t>
            </a:r>
          </a:p>
          <a:p>
            <a:pPr marL="0" indent="0">
              <a:buNone/>
            </a:pPr>
            <a:endParaRPr lang="en-US" dirty="0" smtClean="0">
              <a:latin typeface="Arial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138571" y="5566597"/>
          <a:ext cx="609600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060199" y="5834943"/>
            <a:ext cx="7277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your data. Explore it. Try things out (feature sets, </a:t>
            </a:r>
            <a:r>
              <a:rPr lang="en-US" dirty="0" err="1" smtClean="0"/>
              <a:t>algthm</a:t>
            </a:r>
            <a:r>
              <a:rPr lang="en-US" dirty="0" smtClean="0"/>
              <a:t> parameters).</a:t>
            </a:r>
            <a:br>
              <a:rPr lang="en-US" dirty="0" smtClean="0"/>
            </a:br>
            <a:r>
              <a:rPr lang="en-US" dirty="0" smtClean="0"/>
              <a:t>But do it </a:t>
            </a:r>
            <a:r>
              <a:rPr lang="en-US" i="1" dirty="0" smtClean="0"/>
              <a:t>all</a:t>
            </a:r>
            <a:r>
              <a:rPr lang="en-US" dirty="0" smtClean="0"/>
              <a:t> on the optimization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62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smtClean="0">
                <a:latin typeface="Arial" charset="0"/>
              </a:rPr>
              <a:t>How can we tell if classifier is doing well?</a:t>
            </a:r>
            <a:endParaRPr lang="en-US" sz="4000" dirty="0">
              <a:latin typeface="Arial" charset="0"/>
            </a:endParaRP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/>
          </p:nvPr>
        </p:nvGraphicFramePr>
        <p:xfrm>
          <a:off x="1128943" y="4180544"/>
          <a:ext cx="70485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500"/>
                <a:gridCol w="2349500"/>
                <a:gridCol w="23495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PREDICTED/ACTUAL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FEMALE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 POSITIVE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 POSITIVE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MALE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 NEGATIVE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 NEGATIVE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>
            <a:lvl1pPr marL="228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3"/>
              </a:buClr>
              <a:buFont typeface="Arial"/>
              <a:buChar char="•"/>
              <a:defRPr sz="28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1pPr>
            <a:lvl2pPr marL="457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115000"/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2pPr>
            <a:lvl3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3pPr>
            <a:lvl4pPr marL="914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4pPr>
            <a:lvl5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charset="0"/>
              </a:rPr>
              <a:t>Accuracy = (TP+TN)/(TP+FP+FN+TN</a:t>
            </a:r>
            <a:r>
              <a:rPr lang="en-US" dirty="0" smtClean="0">
                <a:latin typeface="Arial" charset="0"/>
              </a:rPr>
              <a:t>)</a:t>
            </a:r>
          </a:p>
          <a:p>
            <a:r>
              <a:rPr lang="en-US" dirty="0" smtClean="0">
                <a:latin typeface="Arial" charset="0"/>
              </a:rPr>
              <a:t>Precision </a:t>
            </a:r>
            <a:r>
              <a:rPr lang="en-US" dirty="0">
                <a:latin typeface="Arial" charset="0"/>
              </a:rPr>
              <a:t>= TP/(TP+FP)</a:t>
            </a:r>
          </a:p>
          <a:p>
            <a:r>
              <a:rPr lang="en-US" dirty="0" smtClean="0">
                <a:latin typeface="Arial" charset="0"/>
              </a:rPr>
              <a:t>Recall = TP/(TP+FN)</a:t>
            </a:r>
          </a:p>
        </p:txBody>
      </p:sp>
    </p:spTree>
    <p:extLst>
      <p:ext uri="{BB962C8B-B14F-4D97-AF65-F5344CB8AC3E}">
        <p14:creationId xmlns:p14="http://schemas.microsoft.com/office/powerpoint/2010/main" val="5429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smtClean="0">
                <a:latin typeface="Arial" charset="0"/>
              </a:rPr>
              <a:t>How can we tell if classifier is doing well?</a:t>
            </a:r>
            <a:endParaRPr lang="en-US" sz="4000" dirty="0">
              <a:latin typeface="Arial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881" y="1847850"/>
            <a:ext cx="7016163" cy="4379913"/>
          </a:xfrm>
        </p:spPr>
      </p:pic>
    </p:spTree>
    <p:extLst>
      <p:ext uri="{BB962C8B-B14F-4D97-AF65-F5344CB8AC3E}">
        <p14:creationId xmlns:p14="http://schemas.microsoft.com/office/powerpoint/2010/main" val="52732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smtClean="0">
                <a:latin typeface="Arial" charset="0"/>
              </a:rPr>
              <a:t>How can we tell if classifier is doing well?</a:t>
            </a:r>
            <a:endParaRPr lang="en-US" sz="4000" dirty="0">
              <a:latin typeface="Arial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>
            <a:lvl1pPr marL="228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3"/>
              </a:buClr>
              <a:buFont typeface="Arial"/>
              <a:buChar char="•"/>
              <a:defRPr sz="28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1pPr>
            <a:lvl2pPr marL="457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115000"/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2pPr>
            <a:lvl3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3pPr>
            <a:lvl4pPr marL="914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4pPr>
            <a:lvl5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rial" charset="0"/>
              </a:rPr>
              <a:t>ROC Curve: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6488668"/>
            <a:ext cx="8561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By </a:t>
            </a:r>
            <a:r>
              <a:rPr lang="en-US" sz="1400" dirty="0" err="1"/>
              <a:t>EpochFail</a:t>
            </a:r>
            <a:r>
              <a:rPr lang="en-US" sz="1400" dirty="0"/>
              <a:t> (Own work) [CC BY-SA 4.0 (http://</a:t>
            </a:r>
            <a:r>
              <a:rPr lang="en-US" sz="1400" dirty="0" err="1"/>
              <a:t>creativecommons.org</a:t>
            </a:r>
            <a:r>
              <a:rPr lang="en-US" sz="1400" dirty="0"/>
              <a:t>/licenses/by-</a:t>
            </a:r>
            <a:r>
              <a:rPr lang="en-US" sz="1400" dirty="0" err="1"/>
              <a:t>sa</a:t>
            </a:r>
            <a:r>
              <a:rPr lang="en-US" sz="1400" dirty="0"/>
              <a:t>/4.0</a:t>
            </a:r>
            <a:r>
              <a:rPr lang="en-US" sz="1400" dirty="0" smtClean="0"/>
              <a:t>)], via Wikimedia Commons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505" y="2355301"/>
            <a:ext cx="5758991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93031" y="3546803"/>
            <a:ext cx="3933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USE AREA UNDER THE CURVE</a:t>
            </a:r>
          </a:p>
          <a:p>
            <a:pPr algn="ctr"/>
            <a:r>
              <a:rPr lang="en-US" sz="2400" b="1" dirty="0" smtClean="0"/>
              <a:t>AS A METRIC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8128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smtClean="0">
                <a:latin typeface="Arial" charset="0"/>
              </a:rPr>
              <a:t>How can we tell if classifier is doing well?</a:t>
            </a:r>
            <a:endParaRPr lang="en-US" sz="4000" dirty="0">
              <a:latin typeface="Arial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>
            <a:lvl1pPr marL="228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3"/>
              </a:buClr>
              <a:buFont typeface="Arial"/>
              <a:buChar char="•"/>
              <a:defRPr sz="28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1pPr>
            <a:lvl2pPr marL="457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115000"/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2pPr>
            <a:lvl3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3pPr>
            <a:lvl4pPr marL="914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4pPr>
            <a:lvl5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rial" charset="0"/>
              </a:rPr>
              <a:t>Precision/Recall Curve:</a:t>
            </a:r>
          </a:p>
          <a:p>
            <a:endParaRPr lang="en-US" dirty="0" smtClean="0"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145" y="2326625"/>
            <a:ext cx="5486400" cy="411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88668"/>
            <a:ext cx="879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web.stanford.edu</a:t>
            </a:r>
            <a:r>
              <a:rPr lang="en-US" dirty="0"/>
              <a:t>/group/vista/</a:t>
            </a:r>
            <a:r>
              <a:rPr lang="en-US" dirty="0" err="1"/>
              <a:t>cgi</a:t>
            </a:r>
            <a:r>
              <a:rPr lang="en-US" dirty="0"/>
              <a:t>-bin/wiki/</a:t>
            </a:r>
            <a:r>
              <a:rPr lang="en-US" dirty="0" err="1"/>
              <a:t>index.php</a:t>
            </a:r>
            <a:r>
              <a:rPr lang="en-US" dirty="0"/>
              <a:t>/</a:t>
            </a:r>
            <a:r>
              <a:rPr lang="en-US" dirty="0" err="1"/>
              <a:t>Misprint_development_notes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3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Selecting algorithms</a:t>
            </a:r>
            <a:endParaRPr lang="en-US" dirty="0"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9445" y="6488668"/>
            <a:ext cx="906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www.quora.com</a:t>
            </a:r>
            <a:r>
              <a:rPr lang="en-US" dirty="0"/>
              <a:t>/What-are-the-advantages-of-different-classification-algorithms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63041"/>
            <a:ext cx="8229600" cy="2743200"/>
          </a:xfrm>
        </p:spPr>
      </p:pic>
    </p:spTree>
    <p:extLst>
      <p:ext uri="{BB962C8B-B14F-4D97-AF65-F5344CB8AC3E}">
        <p14:creationId xmlns:p14="http://schemas.microsoft.com/office/powerpoint/2010/main" val="114432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217714" y="1862698"/>
          <a:ext cx="8732645" cy="397764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3361868"/>
                <a:gridCol w="1554847"/>
                <a:gridCol w="1415142"/>
                <a:gridCol w="1088572"/>
                <a:gridCol w="1312216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Decision Trees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Naïve</a:t>
                      </a:r>
                      <a:r>
                        <a:rPr lang="en-US" baseline="0" dirty="0" smtClean="0"/>
                        <a:t> Bayes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SVM*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Rule Learners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 in general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Speed of learning given f and 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Tolerance of missing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Tolerance</a:t>
                      </a:r>
                      <a:r>
                        <a:rPr lang="en-US" baseline="0" dirty="0" smtClean="0"/>
                        <a:t> of irrelevant 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Tolerance of interdependent </a:t>
                      </a:r>
                      <a:r>
                        <a:rPr lang="en-US" dirty="0" err="1" smtClean="0"/>
                        <a:t>fs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Discrete/Binary/Continues </a:t>
                      </a:r>
                      <a:r>
                        <a:rPr lang="en-US" dirty="0" err="1" smtClean="0"/>
                        <a:t>fs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 (!</a:t>
                      </a:r>
                      <a:r>
                        <a:rPr lang="en-US" dirty="0" err="1" smtClean="0"/>
                        <a:t>cont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 (!disc)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 (!</a:t>
                      </a:r>
                      <a:r>
                        <a:rPr lang="en-US" dirty="0" err="1" smtClean="0"/>
                        <a:t>cont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Tolerance to noise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Avoiding </a:t>
                      </a:r>
                      <a:r>
                        <a:rPr lang="en-US" dirty="0" err="1" smtClean="0"/>
                        <a:t>overfitting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Intelligibility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3127" y="6488668"/>
            <a:ext cx="802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Also see: http</a:t>
            </a:r>
            <a:r>
              <a:rPr lang="en-US" dirty="0"/>
              <a:t>://</a:t>
            </a:r>
            <a:r>
              <a:rPr lang="en-US" dirty="0" err="1" smtClean="0"/>
              <a:t>www.lauradhamilton.com</a:t>
            </a:r>
            <a:r>
              <a:rPr lang="en-US" dirty="0" smtClean="0"/>
              <a:t>/machine-learning-algorithm-cheat-sheet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858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algorithms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3" y="2700509"/>
            <a:ext cx="7527925" cy="228724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75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Model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82148" y="1632767"/>
            <a:ext cx="1912176" cy="75558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REQUIREMENTS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8004" y="2572664"/>
            <a:ext cx="1912176" cy="6988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673860" y="3455875"/>
            <a:ext cx="1912176" cy="7190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969716" y="4359196"/>
            <a:ext cx="1912176" cy="7287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TESTING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265571" y="5272244"/>
            <a:ext cx="1912176" cy="7104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MAINTENANCE</a:t>
            </a:r>
            <a:endParaRPr lang="en-US" dirty="0"/>
          </a:p>
        </p:txBody>
      </p:sp>
      <p:cxnSp>
        <p:nvCxnSpPr>
          <p:cNvPr id="13" name="Elbow Connector 12"/>
          <p:cNvCxnSpPr>
            <a:stCxn id="7" idx="3"/>
            <a:endCxn id="8" idx="0"/>
          </p:cNvCxnSpPr>
          <p:nvPr/>
        </p:nvCxnSpPr>
        <p:spPr>
          <a:xfrm>
            <a:off x="2994324" y="2010559"/>
            <a:ext cx="339768" cy="56210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8" idx="3"/>
            <a:endCxn id="9" idx="0"/>
          </p:cNvCxnSpPr>
          <p:nvPr/>
        </p:nvCxnSpPr>
        <p:spPr>
          <a:xfrm>
            <a:off x="4290180" y="2922113"/>
            <a:ext cx="339768" cy="53376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9" idx="3"/>
            <a:endCxn id="10" idx="0"/>
          </p:cNvCxnSpPr>
          <p:nvPr/>
        </p:nvCxnSpPr>
        <p:spPr>
          <a:xfrm>
            <a:off x="5586036" y="3815379"/>
            <a:ext cx="339768" cy="54381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0" idx="3"/>
            <a:endCxn id="11" idx="0"/>
          </p:cNvCxnSpPr>
          <p:nvPr/>
        </p:nvCxnSpPr>
        <p:spPr>
          <a:xfrm>
            <a:off x="6881892" y="4723563"/>
            <a:ext cx="339767" cy="54868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Lightning Bolt 2"/>
          <p:cNvSpPr/>
          <p:nvPr/>
        </p:nvSpPr>
        <p:spPr>
          <a:xfrm>
            <a:off x="5424815" y="4270610"/>
            <a:ext cx="914400" cy="914400"/>
          </a:xfrm>
          <a:prstGeom prst="lightningBol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065027" y="3589469"/>
            <a:ext cx="18213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OH NO!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56953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handle </a:t>
            </a:r>
            <a:r>
              <a:rPr lang="en-US" i="1" dirty="0" smtClean="0"/>
              <a:t>big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2" y="1654253"/>
            <a:ext cx="7526985" cy="4379976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he-IL" dirty="0"/>
              <a:t>Batch mode : Gradient Descent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he-IL" dirty="0"/>
              <a:t>   </a:t>
            </a:r>
            <a:r>
              <a:rPr lang="en-US" dirty="0">
                <a:latin typeface="Symbol" charset="0"/>
              </a:rPr>
              <a:t>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j</a:t>
            </a:r>
            <a:r>
              <a:rPr lang="en-US" dirty="0" smtClean="0"/>
              <a:t>  = 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altLang="he-IL" dirty="0" smtClean="0"/>
              <a:t>- </a:t>
            </a:r>
            <a:r>
              <a:rPr lang="en-US" altLang="he-IL" dirty="0">
                <a:sym typeface="Symbol" charset="0"/>
              </a:rPr>
              <a:t> </a:t>
            </a:r>
            <a:r>
              <a:rPr lang="en-US" dirty="0" err="1"/>
              <a:t>Δ</a:t>
            </a:r>
            <a:r>
              <a:rPr lang="en-US" dirty="0"/>
              <a:t>(w)</a:t>
            </a:r>
            <a:r>
              <a:rPr lang="en-US" altLang="he-IL" dirty="0" smtClean="0">
                <a:sym typeface="Symbol" charset="0"/>
              </a:rPr>
              <a:t> </a:t>
            </a:r>
            <a:r>
              <a:rPr lang="en-US" altLang="he-IL" dirty="0">
                <a:sym typeface="Symbol" charset="0"/>
              </a:rPr>
              <a:t>over the entire data </a:t>
            </a:r>
            <a:r>
              <a:rPr lang="en-US" altLang="he-IL" dirty="0" smtClean="0">
                <a:sym typeface="Symbol" charset="0"/>
              </a:rPr>
              <a:t>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he-IL" dirty="0" smtClean="0">
                <a:sym typeface="Symbol" charset="0"/>
              </a:rPr>
              <a:t>Incremental </a:t>
            </a:r>
            <a:r>
              <a:rPr lang="en-US" altLang="he-IL" dirty="0">
                <a:sym typeface="Symbol" charset="0"/>
              </a:rPr>
              <a:t>mode: </a:t>
            </a:r>
            <a:r>
              <a:rPr lang="en-US" altLang="he-IL" i="1" dirty="0" smtClean="0">
                <a:sym typeface="Symbol" charset="0"/>
              </a:rPr>
              <a:t>stochastic gradient </a:t>
            </a:r>
            <a:r>
              <a:rPr lang="en-US" altLang="he-IL" i="1" dirty="0">
                <a:sym typeface="Symbol" charset="0"/>
              </a:rPr>
              <a:t>descent</a:t>
            </a:r>
          </a:p>
          <a:p>
            <a:pPr>
              <a:lnSpc>
                <a:spcPct val="110000"/>
              </a:lnSpc>
              <a:buNone/>
            </a:pPr>
            <a:r>
              <a:rPr lang="en-US" altLang="he-IL" dirty="0"/>
              <a:t>    </a:t>
            </a:r>
            <a:r>
              <a:rPr lang="en-US" dirty="0" err="1"/>
              <a:t>w</a:t>
            </a:r>
            <a:r>
              <a:rPr lang="en-US" baseline="-25000" dirty="0" err="1"/>
              <a:t>j</a:t>
            </a:r>
            <a:r>
              <a:rPr lang="en-US" dirty="0"/>
              <a:t>  = 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altLang="he-IL" dirty="0" smtClean="0"/>
              <a:t> </a:t>
            </a:r>
            <a:r>
              <a:rPr lang="en-US" altLang="he-IL" dirty="0"/>
              <a:t>- </a:t>
            </a:r>
            <a:r>
              <a:rPr lang="en-US" altLang="he-IL" dirty="0">
                <a:sym typeface="Symbol" charset="0"/>
              </a:rPr>
              <a:t> </a:t>
            </a:r>
            <a:r>
              <a:rPr lang="en-US" altLang="he-IL" dirty="0" smtClean="0">
                <a:sym typeface="Symbol" charset="0"/>
              </a:rPr>
              <a:t>* </a:t>
            </a:r>
            <a:r>
              <a:rPr lang="en-US" altLang="he-IL" dirty="0" smtClean="0">
                <a:latin typeface="Arial" charset="0"/>
                <a:sym typeface="Symbol" charset="0"/>
              </a:rPr>
              <a:t> approximation of </a:t>
            </a:r>
            <a:r>
              <a:rPr lang="en-US" dirty="0" err="1" smtClean="0"/>
              <a:t>Δ</a:t>
            </a:r>
            <a:r>
              <a:rPr lang="en-US" dirty="0"/>
              <a:t>(w</a:t>
            </a:r>
            <a:r>
              <a:rPr lang="en-US" dirty="0" smtClean="0"/>
              <a:t>) </a:t>
            </a:r>
            <a:br>
              <a:rPr lang="en-US" dirty="0" smtClean="0"/>
            </a:br>
            <a:r>
              <a:rPr lang="en-US" dirty="0" smtClean="0"/>
              <a:t>				</a:t>
            </a:r>
            <a:endParaRPr lang="en-US" altLang="he-IL" dirty="0" smtClean="0">
              <a:sym typeface="Symbol" charset="0"/>
            </a:endParaRPr>
          </a:p>
          <a:p>
            <a:pPr lvl="1">
              <a:lnSpc>
                <a:spcPct val="110000"/>
              </a:lnSpc>
              <a:buNone/>
            </a:pPr>
            <a:r>
              <a:rPr lang="en-US" altLang="he-IL" dirty="0" smtClean="0">
                <a:sym typeface="Symbol" charset="0"/>
              </a:rPr>
              <a:t>can approximate Batch Gradient Descent arbitrarily closely if  is small enough </a:t>
            </a:r>
          </a:p>
          <a:p>
            <a:pPr lvl="1">
              <a:lnSpc>
                <a:spcPct val="110000"/>
              </a:lnSpc>
              <a:buNone/>
            </a:pPr>
            <a:r>
              <a:rPr lang="en-US" altLang="he-IL" dirty="0" smtClean="0">
                <a:sym typeface="Symbol" charset="0"/>
              </a:rPr>
              <a:t>supports online learning</a:t>
            </a:r>
          </a:p>
          <a:p>
            <a:pPr lvl="1">
              <a:lnSpc>
                <a:spcPct val="110000"/>
              </a:lnSpc>
              <a:buNone/>
            </a:pPr>
            <a:r>
              <a:rPr lang="en-US" altLang="he-IL" dirty="0" smtClean="0">
                <a:sym typeface="Symbol" charset="0"/>
              </a:rPr>
              <a:t>easily parallelized</a:t>
            </a:r>
          </a:p>
          <a:p>
            <a:pPr lvl="1">
              <a:lnSpc>
                <a:spcPct val="110000"/>
              </a:lnSpc>
              <a:buNone/>
            </a:pPr>
            <a:r>
              <a:rPr lang="en-US" altLang="he-IL" dirty="0" smtClean="0">
                <a:sym typeface="Symbol" charset="0"/>
              </a:rPr>
              <a:t>Not guaranteed to reach global minimum</a:t>
            </a:r>
            <a:endParaRPr lang="en-US" altLang="he-IL" dirty="0">
              <a:sym typeface="Symbol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5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Usable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Difficulties with machine learning</a:t>
            </a:r>
          </a:p>
          <a:p>
            <a:pPr lvl="1"/>
            <a:r>
              <a:rPr lang="en-US" dirty="0" smtClean="0"/>
              <a:t>Understand what is going on</a:t>
            </a:r>
          </a:p>
          <a:p>
            <a:pPr lvl="1"/>
            <a:r>
              <a:rPr lang="en-US" dirty="0" smtClean="0"/>
              <a:t>Control what is going on</a:t>
            </a:r>
          </a:p>
          <a:p>
            <a:pPr marL="0" indent="0">
              <a:buNone/>
            </a:pPr>
            <a:r>
              <a:rPr lang="en-US" dirty="0" smtClean="0"/>
              <a:t>Potential cost to user </a:t>
            </a:r>
          </a:p>
          <a:p>
            <a:pPr lvl="1"/>
            <a:r>
              <a:rPr lang="en-US" dirty="0" smtClean="0"/>
              <a:t>Corrections</a:t>
            </a:r>
          </a:p>
          <a:p>
            <a:pPr lvl="1"/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[Labels]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67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Usable Machine 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3" y="2869987"/>
            <a:ext cx="7048500" cy="2335638"/>
          </a:xfrm>
        </p:spPr>
      </p:pic>
    </p:spTree>
    <p:extLst>
      <p:ext uri="{BB962C8B-B14F-4D97-AF65-F5344CB8AC3E}">
        <p14:creationId xmlns:p14="http://schemas.microsoft.com/office/powerpoint/2010/main" val="103670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Feedback: crucial to user’s understanding of how a system works and helping guide future action </a:t>
            </a:r>
            <a:endParaRPr lang="en-US" dirty="0" smtClean="0">
              <a:effectLst/>
            </a:endParaRPr>
          </a:p>
          <a:p>
            <a:r>
              <a:rPr lang="en-US" b="1" dirty="0" smtClean="0"/>
              <a:t>What </a:t>
            </a:r>
            <a:r>
              <a:rPr lang="en-US" dirty="0" smtClean="0"/>
              <a:t>did the system do?</a:t>
            </a:r>
            <a:endParaRPr lang="en-US" b="1" dirty="0" smtClean="0"/>
          </a:p>
          <a:p>
            <a:r>
              <a:rPr lang="en-US" b="1" dirty="0" smtClean="0"/>
              <a:t>What </a:t>
            </a:r>
            <a:r>
              <a:rPr lang="en-US" dirty="0"/>
              <a:t>if I do W, what will the system do</a:t>
            </a:r>
            <a:r>
              <a:rPr lang="en-US" dirty="0" smtClean="0"/>
              <a:t>? </a:t>
            </a:r>
          </a:p>
          <a:p>
            <a:r>
              <a:rPr lang="en-US" b="1" dirty="0" smtClean="0"/>
              <a:t>Why </a:t>
            </a:r>
            <a:r>
              <a:rPr lang="en-US" dirty="0"/>
              <a:t>did the system do X</a:t>
            </a:r>
            <a:r>
              <a:rPr lang="en-US" dirty="0" smtClean="0"/>
              <a:t>?</a:t>
            </a:r>
          </a:p>
          <a:p>
            <a:r>
              <a:rPr lang="en-US" b="1" dirty="0" smtClean="0"/>
              <a:t>Why </a:t>
            </a:r>
            <a:r>
              <a:rPr lang="en-US" dirty="0"/>
              <a:t>did the system </a:t>
            </a:r>
            <a:r>
              <a:rPr lang="en-US" b="1" dirty="0"/>
              <a:t>not </a:t>
            </a:r>
            <a:r>
              <a:rPr lang="en-US" dirty="0"/>
              <a:t>do </a:t>
            </a:r>
            <a:r>
              <a:rPr lang="en-US" dirty="0" smtClean="0"/>
              <a:t>Y</a:t>
            </a:r>
            <a:endParaRPr lang="en-US" dirty="0"/>
          </a:p>
          <a:p>
            <a:r>
              <a:rPr lang="en-US" b="1" dirty="0" smtClean="0"/>
              <a:t>How </a:t>
            </a:r>
            <a:r>
              <a:rPr lang="en-US" dirty="0" smtClean="0"/>
              <a:t>do I get the system to do Z</a:t>
            </a:r>
            <a:r>
              <a:rPr lang="en-US" dirty="0"/>
              <a:t>? 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701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ML</a:t>
            </a:r>
            <a:br>
              <a:rPr lang="en-US" dirty="0" smtClean="0"/>
            </a:br>
            <a:r>
              <a:rPr lang="en-US" dirty="0" smtClean="0"/>
              <a:t>into Interactive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Real-time Classification</a:t>
            </a:r>
          </a:p>
          <a:p>
            <a:pPr lvl="1"/>
            <a:r>
              <a:rPr lang="en-US" dirty="0" smtClean="0"/>
              <a:t>Prediction</a:t>
            </a:r>
          </a:p>
          <a:p>
            <a:pPr lvl="1"/>
            <a:r>
              <a:rPr lang="en-US" dirty="0" smtClean="0"/>
              <a:t>Recommendation</a:t>
            </a:r>
          </a:p>
          <a:p>
            <a:r>
              <a:rPr lang="en-US" dirty="0" smtClean="0"/>
              <a:t>Requires to have a trained model</a:t>
            </a:r>
          </a:p>
          <a:p>
            <a:r>
              <a:rPr lang="en-US" dirty="0" smtClean="0"/>
              <a:t>Send unseen data to model for prediction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03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ML</a:t>
            </a:r>
            <a:br>
              <a:rPr lang="en-US" dirty="0" smtClean="0"/>
            </a:br>
            <a:r>
              <a:rPr lang="en-US" dirty="0" smtClean="0"/>
              <a:t>into Interactive Systems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3" y="2864207"/>
            <a:ext cx="7048500" cy="234719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ML</a:t>
            </a:r>
            <a:br>
              <a:rPr lang="en-US" dirty="0" smtClean="0"/>
            </a:br>
            <a:r>
              <a:rPr lang="en-US" dirty="0" smtClean="0"/>
              <a:t>into Interactive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Assessing </a:t>
            </a:r>
            <a:r>
              <a:rPr lang="en-US" dirty="0"/>
              <a:t>performance over </a:t>
            </a:r>
            <a:r>
              <a:rPr lang="en-US" dirty="0" smtClean="0"/>
              <a:t>time</a:t>
            </a:r>
          </a:p>
          <a:p>
            <a:r>
              <a:rPr lang="en-US" dirty="0" smtClean="0"/>
              <a:t>Continued learning:</a:t>
            </a:r>
          </a:p>
          <a:p>
            <a:pPr lvl="1"/>
            <a:r>
              <a:rPr lang="en-US" dirty="0" smtClean="0"/>
              <a:t>Online learning</a:t>
            </a:r>
          </a:p>
          <a:p>
            <a:pPr lvl="1"/>
            <a:r>
              <a:rPr lang="en-US" dirty="0" smtClean="0"/>
              <a:t>Active learning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60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and Causality</a:t>
            </a:r>
            <a:endParaRPr lang="en-US" dirty="0"/>
          </a:p>
        </p:txBody>
      </p:sp>
      <p:pic>
        <p:nvPicPr>
          <p:cNvPr id="11269" name="Picture 5" descr="MCBD08317_0000[1]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462088"/>
            <a:ext cx="1524000" cy="1344612"/>
          </a:xfrm>
        </p:spPr>
      </p:pic>
      <p:pic>
        <p:nvPicPr>
          <p:cNvPr id="11271" name="Picture 7" descr="MCj02869650000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657600"/>
            <a:ext cx="1828800" cy="1276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72" name="AutoShape 8"/>
          <p:cNvSpPr>
            <a:spLocks noChangeArrowheads="1"/>
          </p:cNvSpPr>
          <p:nvPr/>
        </p:nvSpPr>
        <p:spPr bwMode="auto">
          <a:xfrm>
            <a:off x="3124200" y="1981200"/>
            <a:ext cx="2743200" cy="363645"/>
          </a:xfrm>
          <a:prstGeom prst="rightArrow">
            <a:avLst>
              <a:gd name="adj1" fmla="val 50000"/>
              <a:gd name="adj2" fmla="val 128571"/>
            </a:avLst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hangingPunct="1"/>
            <a:endParaRPr lang="en-US" b="0"/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3200400" y="1295400"/>
            <a:ext cx="2667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b="0"/>
              <a:t>Past experience leads to expectation</a:t>
            </a:r>
          </a:p>
        </p:txBody>
      </p:sp>
      <p:sp>
        <p:nvSpPr>
          <p:cNvPr id="11274" name="Text Box 10"/>
          <p:cNvSpPr txBox="1">
            <a:spLocks noChangeArrowheads="1"/>
          </p:cNvSpPr>
          <p:nvPr/>
        </p:nvSpPr>
        <p:spPr bwMode="auto">
          <a:xfrm>
            <a:off x="685800" y="2909888"/>
            <a:ext cx="2057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b="0"/>
              <a:t>Hear noise</a:t>
            </a:r>
          </a:p>
        </p:txBody>
      </p:sp>
      <p:sp>
        <p:nvSpPr>
          <p:cNvPr id="11282" name="AutoShape 18"/>
          <p:cNvSpPr>
            <a:spLocks noChangeArrowheads="1"/>
          </p:cNvSpPr>
          <p:nvPr/>
        </p:nvSpPr>
        <p:spPr bwMode="auto">
          <a:xfrm>
            <a:off x="6553200" y="3048001"/>
            <a:ext cx="609600" cy="717550"/>
          </a:xfrm>
          <a:prstGeom prst="downArrow">
            <a:avLst>
              <a:gd name="adj1" fmla="val 50000"/>
              <a:gd name="adj2" fmla="val 43164"/>
            </a:avLst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1283" name="Text Box 19"/>
          <p:cNvSpPr txBox="1">
            <a:spLocks noChangeArrowheads="1"/>
          </p:cNvSpPr>
          <p:nvPr/>
        </p:nvSpPr>
        <p:spPr bwMode="auto">
          <a:xfrm>
            <a:off x="7086600" y="3124200"/>
            <a:ext cx="2057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b="0"/>
              <a:t>Go to window </a:t>
            </a:r>
          </a:p>
          <a:p>
            <a:pPr eaLnBrk="1" hangingPunct="1"/>
            <a:r>
              <a:rPr lang="en-US" b="0"/>
              <a:t>to verify</a:t>
            </a:r>
          </a:p>
        </p:txBody>
      </p:sp>
      <p:sp>
        <p:nvSpPr>
          <p:cNvPr id="11284" name="AutoShape 20"/>
          <p:cNvSpPr>
            <a:spLocks noChangeArrowheads="1"/>
          </p:cNvSpPr>
          <p:nvPr/>
        </p:nvSpPr>
        <p:spPr bwMode="auto">
          <a:xfrm>
            <a:off x="3367088" y="4038600"/>
            <a:ext cx="1890712" cy="642873"/>
          </a:xfrm>
          <a:prstGeom prst="leftArrow">
            <a:avLst>
              <a:gd name="adj1" fmla="val 50000"/>
              <a:gd name="adj2" fmla="val 50126"/>
            </a:avLst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285" name="Text Box 21"/>
          <p:cNvSpPr txBox="1">
            <a:spLocks noChangeArrowheads="1"/>
          </p:cNvSpPr>
          <p:nvPr/>
        </p:nvSpPr>
        <p:spPr bwMode="auto">
          <a:xfrm>
            <a:off x="1050925" y="5638800"/>
            <a:ext cx="7407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2400"/>
              <a:t>Only with empirical evidence, can we make and test predictions</a:t>
            </a:r>
          </a:p>
        </p:txBody>
      </p:sp>
      <p:sp>
        <p:nvSpPr>
          <p:cNvPr id="11286" name="Rectangle 22"/>
          <p:cNvSpPr>
            <a:spLocks noChangeArrowheads="1"/>
          </p:cNvSpPr>
          <p:nvPr/>
        </p:nvSpPr>
        <p:spPr bwMode="auto">
          <a:xfrm>
            <a:off x="3276600" y="3657600"/>
            <a:ext cx="2216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b="0"/>
              <a:t>Prediction was false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860" y="3850279"/>
            <a:ext cx="1225131" cy="1830134"/>
          </a:xfrm>
          <a:prstGeom prst="rect">
            <a:avLst/>
          </a:prstGeom>
        </p:spPr>
      </p:pic>
      <p:pic>
        <p:nvPicPr>
          <p:cNvPr id="3" name="Picture 2" descr="MC900311932.WM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296988"/>
            <a:ext cx="1828800" cy="16129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4486" y="6488698"/>
            <a:ext cx="4199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Adapted from class by Samantha Kleinberg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78908"/>
      </p:ext>
    </p:extLst>
  </p:cSld>
  <p:clrMapOvr>
    <a:masterClrMapping/>
  </p:clrMapOvr>
  <p:transition advTm="26656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5"/>
          <p:cNvSpPr txBox="1">
            <a:spLocks noGrp="1"/>
          </p:cNvSpPr>
          <p:nvPr/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fld id="{D4CE79DE-FBDC-0B41-99F1-6A46744DD191}" type="slidenum">
              <a:rPr lang="en-US" sz="1400">
                <a:solidFill>
                  <a:srgbClr val="E9DFB6"/>
                </a:solidFill>
                <a:cs typeface="ＭＳ Ｐゴシック" charset="0"/>
              </a:rPr>
              <a:pPr algn="r"/>
              <a:t>38</a:t>
            </a:fld>
            <a:endParaRPr lang="en-US" sz="1400" b="0">
              <a:cs typeface="ＭＳ Ｐゴシック" charset="0"/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Times New Roman" charset="0"/>
                <a:cs typeface="Times New Roman" charset="0"/>
              </a:rPr>
              <a:t>Sample Correlations</a:t>
            </a:r>
            <a:endParaRPr lang="en-US" dirty="0">
              <a:latin typeface="Times New Roman" charset="0"/>
              <a:cs typeface="Times New Roman" charset="0"/>
            </a:endParaRPr>
          </a:p>
        </p:txBody>
      </p:sp>
      <p:pic>
        <p:nvPicPr>
          <p:cNvPr id="40965" name="Picture 7" descr="Stats -- corrlation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14600"/>
            <a:ext cx="784860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-1" y="6447980"/>
            <a:ext cx="9428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Adapted from: http</a:t>
            </a:r>
            <a:r>
              <a:rPr lang="en-US" dirty="0"/>
              <a:t>://</a:t>
            </a:r>
            <a:r>
              <a:rPr lang="en-US" dirty="0" err="1"/>
              <a:t>www.sjsu.edu</a:t>
            </a:r>
            <a:r>
              <a:rPr lang="en-US" dirty="0" smtClean="0"/>
              <a:t>/people</a:t>
            </a:r>
            <a:r>
              <a:rPr lang="en-US" dirty="0"/>
              <a:t>/</a:t>
            </a:r>
            <a:r>
              <a:rPr lang="en-US" dirty="0" err="1"/>
              <a:t>steven.</a:t>
            </a:r>
            <a:r>
              <a:rPr lang="en-US" b="1" dirty="0" err="1"/>
              <a:t>macramalla</a:t>
            </a:r>
            <a:r>
              <a:rPr lang="en-US" dirty="0"/>
              <a:t>/courses/stats95/s1/</a:t>
            </a:r>
            <a:r>
              <a:rPr lang="en-US" b="1" dirty="0"/>
              <a:t>lecture 10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330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Residual Analysis for Linearity</a:t>
            </a:r>
          </a:p>
        </p:txBody>
      </p:sp>
      <p:graphicFrame>
        <p:nvGraphicFramePr>
          <p:cNvPr id="69635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523875" y="5943600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" name="Clip" r:id="rId3" imgW="1044360" imgH="1001520" progId="MS_ClipArt_Gallery.5">
                  <p:embed/>
                </p:oleObj>
              </mc:Choice>
              <mc:Fallback>
                <p:oleObj name="Clip" r:id="rId3" imgW="1044360" imgH="1001520" progId="MS_ClipArt_Gallery.5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75" y="5943600"/>
                        <a:ext cx="53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1662113" y="5946775"/>
            <a:ext cx="1843087" cy="4667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/>
              <a:t>Not Linear</a:t>
            </a:r>
          </a:p>
        </p:txBody>
      </p:sp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6272213" y="5946775"/>
            <a:ext cx="1262062" cy="4667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/>
              <a:t>Linear</a:t>
            </a:r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5167313" y="5749926"/>
            <a:ext cx="1304925" cy="91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5400" dirty="0">
                <a:solidFill>
                  <a:srgbClr val="FF0000"/>
                </a:solidFill>
                <a:latin typeface="Wingdings" charset="0"/>
              </a:rPr>
              <a:t></a:t>
            </a:r>
          </a:p>
        </p:txBody>
      </p:sp>
      <p:sp>
        <p:nvSpPr>
          <p:cNvPr id="69639" name="Line 7"/>
          <p:cNvSpPr>
            <a:spLocks noChangeShapeType="1"/>
          </p:cNvSpPr>
          <p:nvPr/>
        </p:nvSpPr>
        <p:spPr bwMode="auto">
          <a:xfrm>
            <a:off x="752475" y="4576763"/>
            <a:ext cx="0" cy="11382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0" name="Line 8"/>
          <p:cNvSpPr>
            <a:spLocks noChangeShapeType="1"/>
          </p:cNvSpPr>
          <p:nvPr/>
        </p:nvSpPr>
        <p:spPr bwMode="auto">
          <a:xfrm>
            <a:off x="752475" y="5029200"/>
            <a:ext cx="3514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1" name="Arc 9"/>
          <p:cNvSpPr>
            <a:spLocks/>
          </p:cNvSpPr>
          <p:nvPr/>
        </p:nvSpPr>
        <p:spPr bwMode="auto">
          <a:xfrm rot="12394748">
            <a:off x="1117600" y="4222750"/>
            <a:ext cx="3024188" cy="1798638"/>
          </a:xfrm>
          <a:custGeom>
            <a:avLst/>
            <a:gdLst>
              <a:gd name="G0" fmla="+- 3578 0 0"/>
              <a:gd name="G1" fmla="+- 0 0 0"/>
              <a:gd name="G2" fmla="+- 21600 0 0"/>
              <a:gd name="T0" fmla="*/ 25178 w 25178"/>
              <a:gd name="T1" fmla="*/ 19 h 21600"/>
              <a:gd name="T2" fmla="*/ 0 w 25178"/>
              <a:gd name="T3" fmla="*/ 21302 h 21600"/>
              <a:gd name="T4" fmla="*/ 3578 w 25178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178" h="21600" fill="none" extrusionOk="0">
                <a:moveTo>
                  <a:pt x="25177" y="18"/>
                </a:moveTo>
                <a:cubicBezTo>
                  <a:pt x="25167" y="11940"/>
                  <a:pt x="15499" y="21599"/>
                  <a:pt x="3578" y="21599"/>
                </a:cubicBezTo>
                <a:cubicBezTo>
                  <a:pt x="2379" y="21599"/>
                  <a:pt x="1182" y="21500"/>
                  <a:pt x="0" y="21301"/>
                </a:cubicBezTo>
              </a:path>
              <a:path w="25178" h="21600" stroke="0" extrusionOk="0">
                <a:moveTo>
                  <a:pt x="25177" y="18"/>
                </a:moveTo>
                <a:cubicBezTo>
                  <a:pt x="25167" y="11940"/>
                  <a:pt x="15499" y="21599"/>
                  <a:pt x="3578" y="21599"/>
                </a:cubicBezTo>
                <a:cubicBezTo>
                  <a:pt x="2379" y="21599"/>
                  <a:pt x="1182" y="21500"/>
                  <a:pt x="0" y="21301"/>
                </a:cubicBezTo>
                <a:lnTo>
                  <a:pt x="3578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2" name="Arc 10"/>
          <p:cNvSpPr>
            <a:spLocks/>
          </p:cNvSpPr>
          <p:nvPr/>
        </p:nvSpPr>
        <p:spPr bwMode="auto">
          <a:xfrm rot="12394774">
            <a:off x="1295400" y="5059363"/>
            <a:ext cx="2835275" cy="1798637"/>
          </a:xfrm>
          <a:custGeom>
            <a:avLst/>
            <a:gdLst>
              <a:gd name="G0" fmla="+- 2009 0 0"/>
              <a:gd name="G1" fmla="+- 0 0 0"/>
              <a:gd name="G2" fmla="+- 21600 0 0"/>
              <a:gd name="T0" fmla="*/ 23609 w 23609"/>
              <a:gd name="T1" fmla="*/ 19 h 21600"/>
              <a:gd name="T2" fmla="*/ 0 w 23609"/>
              <a:gd name="T3" fmla="*/ 21506 h 21600"/>
              <a:gd name="T4" fmla="*/ 2009 w 23609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609" h="21600" fill="none" extrusionOk="0">
                <a:moveTo>
                  <a:pt x="23608" y="18"/>
                </a:moveTo>
                <a:cubicBezTo>
                  <a:pt x="23598" y="11940"/>
                  <a:pt x="13930" y="21599"/>
                  <a:pt x="2009" y="21599"/>
                </a:cubicBezTo>
                <a:cubicBezTo>
                  <a:pt x="1338" y="21599"/>
                  <a:pt x="667" y="21568"/>
                  <a:pt x="-1" y="21506"/>
                </a:cubicBezTo>
              </a:path>
              <a:path w="23609" h="21600" stroke="0" extrusionOk="0">
                <a:moveTo>
                  <a:pt x="23608" y="18"/>
                </a:moveTo>
                <a:cubicBezTo>
                  <a:pt x="23598" y="11940"/>
                  <a:pt x="13930" y="21599"/>
                  <a:pt x="2009" y="21599"/>
                </a:cubicBezTo>
                <a:cubicBezTo>
                  <a:pt x="1338" y="21599"/>
                  <a:pt x="667" y="21568"/>
                  <a:pt x="-1" y="21506"/>
                </a:cubicBezTo>
                <a:lnTo>
                  <a:pt x="2009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3" name="Oval 11"/>
          <p:cNvSpPr>
            <a:spLocks noChangeArrowheads="1"/>
          </p:cNvSpPr>
          <p:nvPr/>
        </p:nvSpPr>
        <p:spPr bwMode="auto">
          <a:xfrm>
            <a:off x="981075" y="5334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4" name="Oval 12"/>
          <p:cNvSpPr>
            <a:spLocks noChangeArrowheads="1"/>
          </p:cNvSpPr>
          <p:nvPr/>
        </p:nvSpPr>
        <p:spPr bwMode="auto">
          <a:xfrm>
            <a:off x="1285875" y="5334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5" name="Oval 13"/>
          <p:cNvSpPr>
            <a:spLocks noChangeArrowheads="1"/>
          </p:cNvSpPr>
          <p:nvPr/>
        </p:nvSpPr>
        <p:spPr bwMode="auto">
          <a:xfrm>
            <a:off x="2733675" y="4648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6" name="Oval 14"/>
          <p:cNvSpPr>
            <a:spLocks noChangeArrowheads="1"/>
          </p:cNvSpPr>
          <p:nvPr/>
        </p:nvSpPr>
        <p:spPr bwMode="auto">
          <a:xfrm>
            <a:off x="2962275" y="4495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7" name="Oval 15"/>
          <p:cNvSpPr>
            <a:spLocks noChangeArrowheads="1"/>
          </p:cNvSpPr>
          <p:nvPr/>
        </p:nvSpPr>
        <p:spPr bwMode="auto">
          <a:xfrm>
            <a:off x="3267075" y="4953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8" name="Oval 16"/>
          <p:cNvSpPr>
            <a:spLocks noChangeArrowheads="1"/>
          </p:cNvSpPr>
          <p:nvPr/>
        </p:nvSpPr>
        <p:spPr bwMode="auto">
          <a:xfrm>
            <a:off x="1666875" y="5181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9" name="Oval 17"/>
          <p:cNvSpPr>
            <a:spLocks noChangeArrowheads="1"/>
          </p:cNvSpPr>
          <p:nvPr/>
        </p:nvSpPr>
        <p:spPr bwMode="auto">
          <a:xfrm>
            <a:off x="3352800" y="4648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50" name="Oval 18"/>
          <p:cNvSpPr>
            <a:spLocks noChangeArrowheads="1"/>
          </p:cNvSpPr>
          <p:nvPr/>
        </p:nvSpPr>
        <p:spPr bwMode="auto">
          <a:xfrm>
            <a:off x="3581400" y="5181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51" name="Oval 19"/>
          <p:cNvSpPr>
            <a:spLocks noChangeArrowheads="1"/>
          </p:cNvSpPr>
          <p:nvPr/>
        </p:nvSpPr>
        <p:spPr bwMode="auto">
          <a:xfrm>
            <a:off x="3581400" y="4876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52" name="Oval 20"/>
          <p:cNvSpPr>
            <a:spLocks noChangeArrowheads="1"/>
          </p:cNvSpPr>
          <p:nvPr/>
        </p:nvSpPr>
        <p:spPr bwMode="auto">
          <a:xfrm>
            <a:off x="3886200" y="5029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53" name="Oval 21"/>
          <p:cNvSpPr>
            <a:spLocks noChangeArrowheads="1"/>
          </p:cNvSpPr>
          <p:nvPr/>
        </p:nvSpPr>
        <p:spPr bwMode="auto">
          <a:xfrm>
            <a:off x="2962275" y="4876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54" name="Oval 22"/>
          <p:cNvSpPr>
            <a:spLocks noChangeArrowheads="1"/>
          </p:cNvSpPr>
          <p:nvPr/>
        </p:nvSpPr>
        <p:spPr bwMode="auto">
          <a:xfrm>
            <a:off x="2276475" y="4876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55" name="Oval 23"/>
          <p:cNvSpPr>
            <a:spLocks noChangeArrowheads="1"/>
          </p:cNvSpPr>
          <p:nvPr/>
        </p:nvSpPr>
        <p:spPr bwMode="auto">
          <a:xfrm>
            <a:off x="2505075" y="4572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56" name="Oval 24"/>
          <p:cNvSpPr>
            <a:spLocks noChangeArrowheads="1"/>
          </p:cNvSpPr>
          <p:nvPr/>
        </p:nvSpPr>
        <p:spPr bwMode="auto">
          <a:xfrm>
            <a:off x="2124075" y="4572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57" name="Oval 25"/>
          <p:cNvSpPr>
            <a:spLocks noChangeArrowheads="1"/>
          </p:cNvSpPr>
          <p:nvPr/>
        </p:nvSpPr>
        <p:spPr bwMode="auto">
          <a:xfrm>
            <a:off x="1209675" y="5029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58" name="Oval 26"/>
          <p:cNvSpPr>
            <a:spLocks noChangeArrowheads="1"/>
          </p:cNvSpPr>
          <p:nvPr/>
        </p:nvSpPr>
        <p:spPr bwMode="auto">
          <a:xfrm>
            <a:off x="1438275" y="4876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59" name="Oval 27"/>
          <p:cNvSpPr>
            <a:spLocks noChangeArrowheads="1"/>
          </p:cNvSpPr>
          <p:nvPr/>
        </p:nvSpPr>
        <p:spPr bwMode="auto">
          <a:xfrm>
            <a:off x="1743075" y="4953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60" name="Oval 28"/>
          <p:cNvSpPr>
            <a:spLocks noChangeArrowheads="1"/>
          </p:cNvSpPr>
          <p:nvPr/>
        </p:nvSpPr>
        <p:spPr bwMode="auto">
          <a:xfrm>
            <a:off x="2581275" y="4876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61" name="Oval 29"/>
          <p:cNvSpPr>
            <a:spLocks noChangeArrowheads="1"/>
          </p:cNvSpPr>
          <p:nvPr/>
        </p:nvSpPr>
        <p:spPr bwMode="auto">
          <a:xfrm>
            <a:off x="1819275" y="4648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62" name="Oval 30"/>
          <p:cNvSpPr>
            <a:spLocks noChangeArrowheads="1"/>
          </p:cNvSpPr>
          <p:nvPr/>
        </p:nvSpPr>
        <p:spPr bwMode="auto">
          <a:xfrm>
            <a:off x="4038600" y="5334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63" name="Oval 31"/>
          <p:cNvSpPr>
            <a:spLocks noChangeArrowheads="1"/>
          </p:cNvSpPr>
          <p:nvPr/>
        </p:nvSpPr>
        <p:spPr bwMode="auto">
          <a:xfrm>
            <a:off x="2047875" y="5029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64" name="Rectangle 32"/>
          <p:cNvSpPr>
            <a:spLocks noChangeArrowheads="1"/>
          </p:cNvSpPr>
          <p:nvPr/>
        </p:nvSpPr>
        <p:spPr bwMode="auto">
          <a:xfrm>
            <a:off x="4267200" y="4800600"/>
            <a:ext cx="381000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/>
              <a:t>x</a:t>
            </a:r>
          </a:p>
        </p:txBody>
      </p:sp>
      <p:sp>
        <p:nvSpPr>
          <p:cNvPr id="69665" name="Rectangle 33"/>
          <p:cNvSpPr>
            <a:spLocks noChangeArrowheads="1"/>
          </p:cNvSpPr>
          <p:nvPr/>
        </p:nvSpPr>
        <p:spPr bwMode="auto">
          <a:xfrm rot="16200000">
            <a:off x="-150813" y="4875213"/>
            <a:ext cx="13049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/>
              <a:t>residuals</a:t>
            </a:r>
          </a:p>
        </p:txBody>
      </p:sp>
      <p:sp>
        <p:nvSpPr>
          <p:cNvPr id="69666" name="Line 34"/>
          <p:cNvSpPr>
            <a:spLocks noChangeShapeType="1"/>
          </p:cNvSpPr>
          <p:nvPr/>
        </p:nvSpPr>
        <p:spPr bwMode="auto">
          <a:xfrm>
            <a:off x="5172075" y="5033963"/>
            <a:ext cx="3505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67" name="Line 35"/>
          <p:cNvSpPr>
            <a:spLocks noChangeShapeType="1"/>
          </p:cNvSpPr>
          <p:nvPr/>
        </p:nvSpPr>
        <p:spPr bwMode="auto">
          <a:xfrm>
            <a:off x="5172075" y="4419600"/>
            <a:ext cx="0" cy="1295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68" name="Rectangle 36"/>
          <p:cNvSpPr>
            <a:spLocks noChangeArrowheads="1"/>
          </p:cNvSpPr>
          <p:nvPr/>
        </p:nvSpPr>
        <p:spPr bwMode="auto">
          <a:xfrm>
            <a:off x="8610600" y="4800600"/>
            <a:ext cx="400050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/>
              <a:t>x</a:t>
            </a:r>
          </a:p>
        </p:txBody>
      </p:sp>
      <p:sp>
        <p:nvSpPr>
          <p:cNvPr id="69669" name="Line 37"/>
          <p:cNvSpPr>
            <a:spLocks noChangeShapeType="1"/>
          </p:cNvSpPr>
          <p:nvPr/>
        </p:nvSpPr>
        <p:spPr bwMode="auto">
          <a:xfrm>
            <a:off x="5214938" y="4576763"/>
            <a:ext cx="3195637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70" name="Line 38"/>
          <p:cNvSpPr>
            <a:spLocks noChangeShapeType="1"/>
          </p:cNvSpPr>
          <p:nvPr/>
        </p:nvSpPr>
        <p:spPr bwMode="auto">
          <a:xfrm>
            <a:off x="5291138" y="5491163"/>
            <a:ext cx="3119437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71" name="Oval 39"/>
          <p:cNvSpPr>
            <a:spLocks noChangeArrowheads="1"/>
          </p:cNvSpPr>
          <p:nvPr/>
        </p:nvSpPr>
        <p:spPr bwMode="auto">
          <a:xfrm>
            <a:off x="5857875" y="48053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72" name="Oval 40"/>
          <p:cNvSpPr>
            <a:spLocks noChangeArrowheads="1"/>
          </p:cNvSpPr>
          <p:nvPr/>
        </p:nvSpPr>
        <p:spPr bwMode="auto">
          <a:xfrm>
            <a:off x="5553075" y="46529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73" name="Oval 41"/>
          <p:cNvSpPr>
            <a:spLocks noChangeArrowheads="1"/>
          </p:cNvSpPr>
          <p:nvPr/>
        </p:nvSpPr>
        <p:spPr bwMode="auto">
          <a:xfrm>
            <a:off x="5172075" y="51863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74" name="Oval 42"/>
          <p:cNvSpPr>
            <a:spLocks noChangeArrowheads="1"/>
          </p:cNvSpPr>
          <p:nvPr/>
        </p:nvSpPr>
        <p:spPr bwMode="auto">
          <a:xfrm>
            <a:off x="5324475" y="49577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75" name="Oval 43"/>
          <p:cNvSpPr>
            <a:spLocks noChangeArrowheads="1"/>
          </p:cNvSpPr>
          <p:nvPr/>
        </p:nvSpPr>
        <p:spPr bwMode="auto">
          <a:xfrm>
            <a:off x="5248275" y="46529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76" name="Oval 44"/>
          <p:cNvSpPr>
            <a:spLocks noChangeArrowheads="1"/>
          </p:cNvSpPr>
          <p:nvPr/>
        </p:nvSpPr>
        <p:spPr bwMode="auto">
          <a:xfrm>
            <a:off x="6238875" y="49577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77" name="Oval 45"/>
          <p:cNvSpPr>
            <a:spLocks noChangeArrowheads="1"/>
          </p:cNvSpPr>
          <p:nvPr/>
        </p:nvSpPr>
        <p:spPr bwMode="auto">
          <a:xfrm>
            <a:off x="6238875" y="45767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78" name="Oval 46"/>
          <p:cNvSpPr>
            <a:spLocks noChangeArrowheads="1"/>
          </p:cNvSpPr>
          <p:nvPr/>
        </p:nvSpPr>
        <p:spPr bwMode="auto">
          <a:xfrm>
            <a:off x="5553075" y="51863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79" name="Oval 47"/>
          <p:cNvSpPr>
            <a:spLocks noChangeArrowheads="1"/>
          </p:cNvSpPr>
          <p:nvPr/>
        </p:nvSpPr>
        <p:spPr bwMode="auto">
          <a:xfrm>
            <a:off x="7000875" y="45767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80" name="Oval 48"/>
          <p:cNvSpPr>
            <a:spLocks noChangeArrowheads="1"/>
          </p:cNvSpPr>
          <p:nvPr/>
        </p:nvSpPr>
        <p:spPr bwMode="auto">
          <a:xfrm>
            <a:off x="6543675" y="47291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81" name="Oval 49"/>
          <p:cNvSpPr>
            <a:spLocks noChangeArrowheads="1"/>
          </p:cNvSpPr>
          <p:nvPr/>
        </p:nvSpPr>
        <p:spPr bwMode="auto">
          <a:xfrm>
            <a:off x="6391275" y="52625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82" name="Oval 50"/>
          <p:cNvSpPr>
            <a:spLocks noChangeArrowheads="1"/>
          </p:cNvSpPr>
          <p:nvPr/>
        </p:nvSpPr>
        <p:spPr bwMode="auto">
          <a:xfrm>
            <a:off x="5934075" y="51863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83" name="Oval 51"/>
          <p:cNvSpPr>
            <a:spLocks noChangeArrowheads="1"/>
          </p:cNvSpPr>
          <p:nvPr/>
        </p:nvSpPr>
        <p:spPr bwMode="auto">
          <a:xfrm>
            <a:off x="7686675" y="48053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84" name="Oval 52"/>
          <p:cNvSpPr>
            <a:spLocks noChangeArrowheads="1"/>
          </p:cNvSpPr>
          <p:nvPr/>
        </p:nvSpPr>
        <p:spPr bwMode="auto">
          <a:xfrm>
            <a:off x="7000875" y="51863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85" name="Oval 53"/>
          <p:cNvSpPr>
            <a:spLocks noChangeArrowheads="1"/>
          </p:cNvSpPr>
          <p:nvPr/>
        </p:nvSpPr>
        <p:spPr bwMode="auto">
          <a:xfrm>
            <a:off x="6696075" y="50339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86" name="Oval 54"/>
          <p:cNvSpPr>
            <a:spLocks noChangeArrowheads="1"/>
          </p:cNvSpPr>
          <p:nvPr/>
        </p:nvSpPr>
        <p:spPr bwMode="auto">
          <a:xfrm>
            <a:off x="7686675" y="51101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87" name="Oval 55"/>
          <p:cNvSpPr>
            <a:spLocks noChangeArrowheads="1"/>
          </p:cNvSpPr>
          <p:nvPr/>
        </p:nvSpPr>
        <p:spPr bwMode="auto">
          <a:xfrm>
            <a:off x="7153275" y="49577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88" name="Oval 56"/>
          <p:cNvSpPr>
            <a:spLocks noChangeArrowheads="1"/>
          </p:cNvSpPr>
          <p:nvPr/>
        </p:nvSpPr>
        <p:spPr bwMode="auto">
          <a:xfrm>
            <a:off x="7305675" y="52625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89" name="Oval 57"/>
          <p:cNvSpPr>
            <a:spLocks noChangeArrowheads="1"/>
          </p:cNvSpPr>
          <p:nvPr/>
        </p:nvSpPr>
        <p:spPr bwMode="auto">
          <a:xfrm>
            <a:off x="7381875" y="47291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90" name="Oval 58"/>
          <p:cNvSpPr>
            <a:spLocks noChangeArrowheads="1"/>
          </p:cNvSpPr>
          <p:nvPr/>
        </p:nvSpPr>
        <p:spPr bwMode="auto">
          <a:xfrm>
            <a:off x="8067675" y="52625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91" name="Oval 59"/>
          <p:cNvSpPr>
            <a:spLocks noChangeArrowheads="1"/>
          </p:cNvSpPr>
          <p:nvPr/>
        </p:nvSpPr>
        <p:spPr bwMode="auto">
          <a:xfrm>
            <a:off x="7915275" y="46529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92" name="Oval 60"/>
          <p:cNvSpPr>
            <a:spLocks noChangeArrowheads="1"/>
          </p:cNvSpPr>
          <p:nvPr/>
        </p:nvSpPr>
        <p:spPr bwMode="auto">
          <a:xfrm>
            <a:off x="8296275" y="48815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93" name="Oval 61"/>
          <p:cNvSpPr>
            <a:spLocks noChangeArrowheads="1"/>
          </p:cNvSpPr>
          <p:nvPr/>
        </p:nvSpPr>
        <p:spPr bwMode="auto">
          <a:xfrm>
            <a:off x="7915275" y="49577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94" name="Line 62"/>
          <p:cNvSpPr>
            <a:spLocks noChangeShapeType="1"/>
          </p:cNvSpPr>
          <p:nvPr/>
        </p:nvSpPr>
        <p:spPr bwMode="auto">
          <a:xfrm>
            <a:off x="752475" y="2366963"/>
            <a:ext cx="0" cy="15192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95" name="Line 63"/>
          <p:cNvSpPr>
            <a:spLocks noChangeShapeType="1"/>
          </p:cNvSpPr>
          <p:nvPr/>
        </p:nvSpPr>
        <p:spPr bwMode="auto">
          <a:xfrm>
            <a:off x="752475" y="3886200"/>
            <a:ext cx="3352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96" name="Line 64"/>
          <p:cNvSpPr>
            <a:spLocks noChangeShapeType="1"/>
          </p:cNvSpPr>
          <p:nvPr/>
        </p:nvSpPr>
        <p:spPr bwMode="auto">
          <a:xfrm flipV="1">
            <a:off x="752475" y="2286000"/>
            <a:ext cx="342900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97" name="Oval 65"/>
          <p:cNvSpPr>
            <a:spLocks noChangeArrowheads="1"/>
          </p:cNvSpPr>
          <p:nvPr/>
        </p:nvSpPr>
        <p:spPr bwMode="auto">
          <a:xfrm rot="-7282380">
            <a:off x="1133475" y="3581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98" name="Oval 66"/>
          <p:cNvSpPr>
            <a:spLocks noChangeArrowheads="1"/>
          </p:cNvSpPr>
          <p:nvPr/>
        </p:nvSpPr>
        <p:spPr bwMode="auto">
          <a:xfrm rot="-7282380">
            <a:off x="1514475" y="3429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99" name="Oval 67"/>
          <p:cNvSpPr>
            <a:spLocks noChangeArrowheads="1"/>
          </p:cNvSpPr>
          <p:nvPr/>
        </p:nvSpPr>
        <p:spPr bwMode="auto">
          <a:xfrm rot="-7282380">
            <a:off x="2886075" y="2286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00" name="Oval 68"/>
          <p:cNvSpPr>
            <a:spLocks noChangeArrowheads="1"/>
          </p:cNvSpPr>
          <p:nvPr/>
        </p:nvSpPr>
        <p:spPr bwMode="auto">
          <a:xfrm rot="-7282380">
            <a:off x="3114675" y="2514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01" name="Oval 69"/>
          <p:cNvSpPr>
            <a:spLocks noChangeArrowheads="1"/>
          </p:cNvSpPr>
          <p:nvPr/>
        </p:nvSpPr>
        <p:spPr bwMode="auto">
          <a:xfrm rot="-7282380">
            <a:off x="3581400" y="2133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02" name="Oval 70"/>
          <p:cNvSpPr>
            <a:spLocks noChangeArrowheads="1"/>
          </p:cNvSpPr>
          <p:nvPr/>
        </p:nvSpPr>
        <p:spPr bwMode="auto">
          <a:xfrm rot="-7282380">
            <a:off x="1819275" y="3200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03" name="Oval 71"/>
          <p:cNvSpPr>
            <a:spLocks noChangeArrowheads="1"/>
          </p:cNvSpPr>
          <p:nvPr/>
        </p:nvSpPr>
        <p:spPr bwMode="auto">
          <a:xfrm rot="-7282380">
            <a:off x="3419475" y="2438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04" name="Oval 72"/>
          <p:cNvSpPr>
            <a:spLocks noChangeArrowheads="1"/>
          </p:cNvSpPr>
          <p:nvPr/>
        </p:nvSpPr>
        <p:spPr bwMode="auto">
          <a:xfrm rot="-7282380">
            <a:off x="3810000" y="2514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05" name="Oval 73"/>
          <p:cNvSpPr>
            <a:spLocks noChangeArrowheads="1"/>
          </p:cNvSpPr>
          <p:nvPr/>
        </p:nvSpPr>
        <p:spPr bwMode="auto">
          <a:xfrm rot="-7282380">
            <a:off x="3810000" y="2209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06" name="Oval 74"/>
          <p:cNvSpPr>
            <a:spLocks noChangeArrowheads="1"/>
          </p:cNvSpPr>
          <p:nvPr/>
        </p:nvSpPr>
        <p:spPr bwMode="auto">
          <a:xfrm rot="-7282380">
            <a:off x="4114800" y="2286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07" name="Oval 75"/>
          <p:cNvSpPr>
            <a:spLocks noChangeArrowheads="1"/>
          </p:cNvSpPr>
          <p:nvPr/>
        </p:nvSpPr>
        <p:spPr bwMode="auto">
          <a:xfrm rot="-7282380">
            <a:off x="3276600" y="2057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08" name="Oval 76"/>
          <p:cNvSpPr>
            <a:spLocks noChangeArrowheads="1"/>
          </p:cNvSpPr>
          <p:nvPr/>
        </p:nvSpPr>
        <p:spPr bwMode="auto">
          <a:xfrm rot="-7282380">
            <a:off x="2428875" y="2667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09" name="Oval 77"/>
          <p:cNvSpPr>
            <a:spLocks noChangeArrowheads="1"/>
          </p:cNvSpPr>
          <p:nvPr/>
        </p:nvSpPr>
        <p:spPr bwMode="auto">
          <a:xfrm rot="-7282380">
            <a:off x="2581275" y="2286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10" name="Oval 78"/>
          <p:cNvSpPr>
            <a:spLocks noChangeArrowheads="1"/>
          </p:cNvSpPr>
          <p:nvPr/>
        </p:nvSpPr>
        <p:spPr bwMode="auto">
          <a:xfrm rot="-7282380">
            <a:off x="2286000" y="2362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11" name="Oval 79"/>
          <p:cNvSpPr>
            <a:spLocks noChangeArrowheads="1"/>
          </p:cNvSpPr>
          <p:nvPr/>
        </p:nvSpPr>
        <p:spPr bwMode="auto">
          <a:xfrm rot="-7282380">
            <a:off x="1362075" y="3200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12" name="Oval 80"/>
          <p:cNvSpPr>
            <a:spLocks noChangeArrowheads="1"/>
          </p:cNvSpPr>
          <p:nvPr/>
        </p:nvSpPr>
        <p:spPr bwMode="auto">
          <a:xfrm rot="-7282380">
            <a:off x="1590675" y="2971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13" name="Oval 81"/>
          <p:cNvSpPr>
            <a:spLocks noChangeArrowheads="1"/>
          </p:cNvSpPr>
          <p:nvPr/>
        </p:nvSpPr>
        <p:spPr bwMode="auto">
          <a:xfrm rot="-7282380">
            <a:off x="1895475" y="2971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14" name="Oval 82"/>
          <p:cNvSpPr>
            <a:spLocks noChangeArrowheads="1"/>
          </p:cNvSpPr>
          <p:nvPr/>
        </p:nvSpPr>
        <p:spPr bwMode="auto">
          <a:xfrm rot="-7282380">
            <a:off x="2733675" y="2590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15" name="Oval 83"/>
          <p:cNvSpPr>
            <a:spLocks noChangeArrowheads="1"/>
          </p:cNvSpPr>
          <p:nvPr/>
        </p:nvSpPr>
        <p:spPr bwMode="auto">
          <a:xfrm rot="-7282380">
            <a:off x="1971675" y="2514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16" name="Oval 84"/>
          <p:cNvSpPr>
            <a:spLocks noChangeArrowheads="1"/>
          </p:cNvSpPr>
          <p:nvPr/>
        </p:nvSpPr>
        <p:spPr bwMode="auto">
          <a:xfrm rot="-7282380">
            <a:off x="4191000" y="2590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17" name="Oval 85"/>
          <p:cNvSpPr>
            <a:spLocks noChangeArrowheads="1"/>
          </p:cNvSpPr>
          <p:nvPr/>
        </p:nvSpPr>
        <p:spPr bwMode="auto">
          <a:xfrm rot="-7282380">
            <a:off x="2200275" y="2895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18" name="Text Box 86"/>
          <p:cNvSpPr txBox="1">
            <a:spLocks noChangeArrowheads="1"/>
          </p:cNvSpPr>
          <p:nvPr/>
        </p:nvSpPr>
        <p:spPr bwMode="auto">
          <a:xfrm>
            <a:off x="533400" y="19050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/>
              <a:t>y</a:t>
            </a:r>
          </a:p>
        </p:txBody>
      </p:sp>
      <p:sp>
        <p:nvSpPr>
          <p:cNvPr id="69719" name="Rectangle 87"/>
          <p:cNvSpPr>
            <a:spLocks noChangeArrowheads="1"/>
          </p:cNvSpPr>
          <p:nvPr/>
        </p:nvSpPr>
        <p:spPr bwMode="auto">
          <a:xfrm>
            <a:off x="4038600" y="3657600"/>
            <a:ext cx="4667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/>
              <a:t>x</a:t>
            </a:r>
          </a:p>
        </p:txBody>
      </p:sp>
      <p:sp>
        <p:nvSpPr>
          <p:cNvPr id="69720" name="Line 88"/>
          <p:cNvSpPr>
            <a:spLocks noChangeShapeType="1"/>
          </p:cNvSpPr>
          <p:nvPr/>
        </p:nvSpPr>
        <p:spPr bwMode="auto">
          <a:xfrm flipH="1">
            <a:off x="5105400" y="2325688"/>
            <a:ext cx="6350" cy="15605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21" name="Line 89"/>
          <p:cNvSpPr>
            <a:spLocks noChangeShapeType="1"/>
          </p:cNvSpPr>
          <p:nvPr/>
        </p:nvSpPr>
        <p:spPr bwMode="auto">
          <a:xfrm flipV="1">
            <a:off x="5111750" y="2244725"/>
            <a:ext cx="342900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22" name="Oval 90"/>
          <p:cNvSpPr>
            <a:spLocks noChangeArrowheads="1"/>
          </p:cNvSpPr>
          <p:nvPr/>
        </p:nvSpPr>
        <p:spPr bwMode="auto">
          <a:xfrm rot="-7282380">
            <a:off x="5172075" y="3505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23" name="Oval 91"/>
          <p:cNvSpPr>
            <a:spLocks noChangeArrowheads="1"/>
          </p:cNvSpPr>
          <p:nvPr/>
        </p:nvSpPr>
        <p:spPr bwMode="auto">
          <a:xfrm rot="-7282380">
            <a:off x="5400675" y="3200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24" name="Oval 92"/>
          <p:cNvSpPr>
            <a:spLocks noChangeArrowheads="1"/>
          </p:cNvSpPr>
          <p:nvPr/>
        </p:nvSpPr>
        <p:spPr bwMode="auto">
          <a:xfrm rot="-7282380">
            <a:off x="7077075" y="2133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25" name="Oval 93"/>
          <p:cNvSpPr>
            <a:spLocks noChangeArrowheads="1"/>
          </p:cNvSpPr>
          <p:nvPr/>
        </p:nvSpPr>
        <p:spPr bwMode="auto">
          <a:xfrm rot="-7282380">
            <a:off x="7229475" y="2514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26" name="Oval 94"/>
          <p:cNvSpPr>
            <a:spLocks noChangeArrowheads="1"/>
          </p:cNvSpPr>
          <p:nvPr/>
        </p:nvSpPr>
        <p:spPr bwMode="auto">
          <a:xfrm rot="-7282380">
            <a:off x="7839075" y="2209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27" name="Oval 95"/>
          <p:cNvSpPr>
            <a:spLocks noChangeArrowheads="1"/>
          </p:cNvSpPr>
          <p:nvPr/>
        </p:nvSpPr>
        <p:spPr bwMode="auto">
          <a:xfrm rot="-7282380">
            <a:off x="5629275" y="3352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28" name="Oval 96"/>
          <p:cNvSpPr>
            <a:spLocks noChangeArrowheads="1"/>
          </p:cNvSpPr>
          <p:nvPr/>
        </p:nvSpPr>
        <p:spPr bwMode="auto">
          <a:xfrm rot="-7282380">
            <a:off x="7381875" y="2819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29" name="Oval 97"/>
          <p:cNvSpPr>
            <a:spLocks noChangeArrowheads="1"/>
          </p:cNvSpPr>
          <p:nvPr/>
        </p:nvSpPr>
        <p:spPr bwMode="auto">
          <a:xfrm rot="-7282380">
            <a:off x="7839075" y="2514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30" name="Oval 98"/>
          <p:cNvSpPr>
            <a:spLocks noChangeArrowheads="1"/>
          </p:cNvSpPr>
          <p:nvPr/>
        </p:nvSpPr>
        <p:spPr bwMode="auto">
          <a:xfrm rot="-7282380">
            <a:off x="7991475" y="19399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31" name="Oval 99"/>
          <p:cNvSpPr>
            <a:spLocks noChangeArrowheads="1"/>
          </p:cNvSpPr>
          <p:nvPr/>
        </p:nvSpPr>
        <p:spPr bwMode="auto">
          <a:xfrm rot="-7282380">
            <a:off x="7534275" y="2209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32" name="Oval 100"/>
          <p:cNvSpPr>
            <a:spLocks noChangeArrowheads="1"/>
          </p:cNvSpPr>
          <p:nvPr/>
        </p:nvSpPr>
        <p:spPr bwMode="auto">
          <a:xfrm rot="-7282380">
            <a:off x="6467475" y="3124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33" name="Oval 101"/>
          <p:cNvSpPr>
            <a:spLocks noChangeArrowheads="1"/>
          </p:cNvSpPr>
          <p:nvPr/>
        </p:nvSpPr>
        <p:spPr bwMode="auto">
          <a:xfrm rot="-7282380">
            <a:off x="6543675" y="2514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34" name="Oval 102"/>
          <p:cNvSpPr>
            <a:spLocks noChangeArrowheads="1"/>
          </p:cNvSpPr>
          <p:nvPr/>
        </p:nvSpPr>
        <p:spPr bwMode="auto">
          <a:xfrm rot="-7282380">
            <a:off x="6162675" y="2362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35" name="Oval 103"/>
          <p:cNvSpPr>
            <a:spLocks noChangeArrowheads="1"/>
          </p:cNvSpPr>
          <p:nvPr/>
        </p:nvSpPr>
        <p:spPr bwMode="auto">
          <a:xfrm rot="-7282380">
            <a:off x="5248275" y="2895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36" name="Oval 104"/>
          <p:cNvSpPr>
            <a:spLocks noChangeArrowheads="1"/>
          </p:cNvSpPr>
          <p:nvPr/>
        </p:nvSpPr>
        <p:spPr bwMode="auto">
          <a:xfrm rot="-7282380">
            <a:off x="5553075" y="2743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37" name="Oval 105"/>
          <p:cNvSpPr>
            <a:spLocks noChangeArrowheads="1"/>
          </p:cNvSpPr>
          <p:nvPr/>
        </p:nvSpPr>
        <p:spPr bwMode="auto">
          <a:xfrm rot="-7282380">
            <a:off x="5857875" y="29305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 eaLnBrk="0" hangingPunct="0"/>
            <a:endParaRPr lang="en-US" sz="2400">
              <a:latin typeface="Times New Roman" charset="0"/>
            </a:endParaRPr>
          </a:p>
        </p:txBody>
      </p:sp>
      <p:sp>
        <p:nvSpPr>
          <p:cNvPr id="69738" name="Oval 106"/>
          <p:cNvSpPr>
            <a:spLocks noChangeArrowheads="1"/>
          </p:cNvSpPr>
          <p:nvPr/>
        </p:nvSpPr>
        <p:spPr bwMode="auto">
          <a:xfrm rot="-7282380">
            <a:off x="6772275" y="2819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39" name="Oval 107"/>
          <p:cNvSpPr>
            <a:spLocks noChangeArrowheads="1"/>
          </p:cNvSpPr>
          <p:nvPr/>
        </p:nvSpPr>
        <p:spPr bwMode="auto">
          <a:xfrm rot="-7282380">
            <a:off x="6238875" y="2895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40" name="Oval 108"/>
          <p:cNvSpPr>
            <a:spLocks noChangeArrowheads="1"/>
          </p:cNvSpPr>
          <p:nvPr/>
        </p:nvSpPr>
        <p:spPr bwMode="auto">
          <a:xfrm rot="-7282380">
            <a:off x="8220075" y="2667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41" name="Oval 109"/>
          <p:cNvSpPr>
            <a:spLocks noChangeArrowheads="1"/>
          </p:cNvSpPr>
          <p:nvPr/>
        </p:nvSpPr>
        <p:spPr bwMode="auto">
          <a:xfrm rot="-7282380">
            <a:off x="6010275" y="3200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42" name="Oval 110"/>
          <p:cNvSpPr>
            <a:spLocks noChangeArrowheads="1"/>
          </p:cNvSpPr>
          <p:nvPr/>
        </p:nvSpPr>
        <p:spPr bwMode="auto">
          <a:xfrm rot="-7282380">
            <a:off x="8372475" y="2133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43" name="Text Box 111"/>
          <p:cNvSpPr txBox="1">
            <a:spLocks noChangeArrowheads="1"/>
          </p:cNvSpPr>
          <p:nvPr/>
        </p:nvSpPr>
        <p:spPr bwMode="auto">
          <a:xfrm>
            <a:off x="4876800" y="19050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/>
              <a:t>y</a:t>
            </a:r>
          </a:p>
        </p:txBody>
      </p:sp>
      <p:sp>
        <p:nvSpPr>
          <p:cNvPr id="69744" name="Rectangle 112"/>
          <p:cNvSpPr>
            <a:spLocks noChangeArrowheads="1"/>
          </p:cNvSpPr>
          <p:nvPr/>
        </p:nvSpPr>
        <p:spPr bwMode="auto">
          <a:xfrm>
            <a:off x="8382000" y="3657600"/>
            <a:ext cx="3905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/>
              <a:t>x</a:t>
            </a:r>
          </a:p>
        </p:txBody>
      </p:sp>
      <p:sp>
        <p:nvSpPr>
          <p:cNvPr id="69745" name="Line 113"/>
          <p:cNvSpPr>
            <a:spLocks noChangeShapeType="1"/>
          </p:cNvSpPr>
          <p:nvPr/>
        </p:nvSpPr>
        <p:spPr bwMode="auto">
          <a:xfrm>
            <a:off x="5095875" y="3886200"/>
            <a:ext cx="3352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46" name="Oval 114"/>
          <p:cNvSpPr>
            <a:spLocks noChangeArrowheads="1"/>
          </p:cNvSpPr>
          <p:nvPr/>
        </p:nvSpPr>
        <p:spPr bwMode="auto">
          <a:xfrm rot="-7282380">
            <a:off x="7077075" y="2819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47" name="Rectangle 115"/>
          <p:cNvSpPr>
            <a:spLocks noChangeArrowheads="1"/>
          </p:cNvSpPr>
          <p:nvPr/>
        </p:nvSpPr>
        <p:spPr bwMode="auto">
          <a:xfrm rot="16200000">
            <a:off x="4268787" y="4875213"/>
            <a:ext cx="13049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/>
              <a:t>residuals</a:t>
            </a:r>
          </a:p>
        </p:txBody>
      </p:sp>
      <p:sp>
        <p:nvSpPr>
          <p:cNvPr id="69748" name="Line 116"/>
          <p:cNvSpPr>
            <a:spLocks noChangeShapeType="1"/>
          </p:cNvSpPr>
          <p:nvPr/>
        </p:nvSpPr>
        <p:spPr bwMode="auto">
          <a:xfrm>
            <a:off x="4648200" y="1676400"/>
            <a:ext cx="0" cy="4724400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7" name="Rectangle 73"/>
          <p:cNvSpPr>
            <a:spLocks noChangeArrowheads="1"/>
          </p:cNvSpPr>
          <p:nvPr/>
        </p:nvSpPr>
        <p:spPr bwMode="auto">
          <a:xfrm>
            <a:off x="0" y="6510338"/>
            <a:ext cx="7854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sz="1600" b="0" baseline="0" dirty="0">
                <a:solidFill>
                  <a:schemeClr val="tx1"/>
                </a:solidFill>
              </a:rPr>
              <a:t>Slide from: Statistics for Managers Using Microsoft® Excel  4th Edition, 2004 Prentice-Hall</a:t>
            </a:r>
          </a:p>
        </p:txBody>
      </p:sp>
    </p:spTree>
    <p:extLst>
      <p:ext uri="{BB962C8B-B14F-4D97-AF65-F5344CB8AC3E}">
        <p14:creationId xmlns:p14="http://schemas.microsoft.com/office/powerpoint/2010/main" val="2015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“Iterative design is a design methodology based on a cyclical process of idea generation, evaluation, and design improvement.” </a:t>
            </a:r>
            <a:r>
              <a:rPr lang="en-US" sz="2000" dirty="0" smtClean="0"/>
              <a:t>[Park </a:t>
            </a:r>
            <a:r>
              <a:rPr lang="en-US" sz="2000" dirty="0"/>
              <a:t>and </a:t>
            </a:r>
            <a:r>
              <a:rPr lang="en-US" sz="2000" dirty="0" smtClean="0"/>
              <a:t>Wong</a:t>
            </a:r>
            <a:r>
              <a:rPr lang="en-US" sz="2000" dirty="0"/>
              <a:t>,</a:t>
            </a:r>
            <a:r>
              <a:rPr lang="en-US" sz="2000" dirty="0" smtClean="0"/>
              <a:t> 2010</a:t>
            </a:r>
            <a:r>
              <a:rPr lang="en-US" sz="2000" dirty="0"/>
              <a:t>. </a:t>
            </a:r>
            <a:r>
              <a:rPr lang="en-US" sz="2000" i="1" dirty="0"/>
              <a:t>A Case Study of a Systematic Iterative Design Methodology and its Application in Engineering </a:t>
            </a:r>
            <a:r>
              <a:rPr lang="en-US" sz="2000" i="1" dirty="0" smtClean="0"/>
              <a:t>Education</a:t>
            </a:r>
            <a:r>
              <a:rPr lang="en-US" sz="2000" dirty="0" smtClean="0"/>
              <a:t>]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78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28600"/>
            <a:ext cx="7793038" cy="1066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Residual Analysis for </a:t>
            </a:r>
            <a:br>
              <a:rPr lang="en-US" dirty="0"/>
            </a:br>
            <a:r>
              <a:rPr lang="en-US" dirty="0"/>
              <a:t>Constant </a:t>
            </a:r>
            <a:r>
              <a:rPr lang="en-US" dirty="0" smtClean="0"/>
              <a:t>Variance (Homoscedasticity) </a:t>
            </a:r>
            <a:endParaRPr lang="en-US" dirty="0"/>
          </a:p>
        </p:txBody>
      </p:sp>
      <p:graphicFrame>
        <p:nvGraphicFramePr>
          <p:cNvPr id="70659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452438" y="5715000"/>
          <a:ext cx="5762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2" name="Clip" r:id="rId3" imgW="1031760" imgH="988920" progId="MS_ClipArt_Gallery.5">
                  <p:embed/>
                </p:oleObj>
              </mc:Choice>
              <mc:Fallback>
                <p:oleObj name="Clip" r:id="rId3" imgW="1031760" imgH="988920" progId="MS_ClipArt_Gallery.5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8" y="5715000"/>
                        <a:ext cx="57626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1138238" y="5791200"/>
            <a:ext cx="3357562" cy="4667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/>
              <a:t>Non-constant variance</a:t>
            </a:r>
          </a:p>
        </p:txBody>
      </p:sp>
      <p:sp>
        <p:nvSpPr>
          <p:cNvPr id="70661" name="Rectangle 5"/>
          <p:cNvSpPr>
            <a:spLocks noChangeArrowheads="1"/>
          </p:cNvSpPr>
          <p:nvPr/>
        </p:nvSpPr>
        <p:spPr bwMode="auto">
          <a:xfrm>
            <a:off x="4887981" y="5527675"/>
            <a:ext cx="914400" cy="91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5400" dirty="0">
                <a:solidFill>
                  <a:srgbClr val="FF0000"/>
                </a:solidFill>
                <a:latin typeface="Wingdings" charset="0"/>
              </a:rPr>
              <a:t></a:t>
            </a:r>
          </a:p>
        </p:txBody>
      </p:sp>
      <p:sp>
        <p:nvSpPr>
          <p:cNvPr id="70662" name="Rectangle 6"/>
          <p:cNvSpPr>
            <a:spLocks noChangeArrowheads="1"/>
          </p:cNvSpPr>
          <p:nvPr/>
        </p:nvSpPr>
        <p:spPr bwMode="auto">
          <a:xfrm>
            <a:off x="5926071" y="5791200"/>
            <a:ext cx="2974975" cy="4667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/>
              <a:t>Constant variance</a:t>
            </a:r>
          </a:p>
        </p:txBody>
      </p:sp>
      <p:sp>
        <p:nvSpPr>
          <p:cNvPr id="70663" name="Line 7"/>
          <p:cNvSpPr>
            <a:spLocks noChangeShapeType="1"/>
          </p:cNvSpPr>
          <p:nvPr/>
        </p:nvSpPr>
        <p:spPr bwMode="auto">
          <a:xfrm>
            <a:off x="909638" y="4424363"/>
            <a:ext cx="0" cy="13668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4" name="Line 8"/>
          <p:cNvSpPr>
            <a:spLocks noChangeShapeType="1"/>
          </p:cNvSpPr>
          <p:nvPr/>
        </p:nvSpPr>
        <p:spPr bwMode="auto">
          <a:xfrm flipV="1">
            <a:off x="914400" y="5029200"/>
            <a:ext cx="3276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5" name="Line 9"/>
          <p:cNvSpPr>
            <a:spLocks noChangeShapeType="1"/>
          </p:cNvSpPr>
          <p:nvPr/>
        </p:nvSpPr>
        <p:spPr bwMode="auto">
          <a:xfrm flipV="1">
            <a:off x="1219200" y="4114800"/>
            <a:ext cx="2738438" cy="757238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6" name="Line 10"/>
          <p:cNvSpPr>
            <a:spLocks noChangeShapeType="1"/>
          </p:cNvSpPr>
          <p:nvPr/>
        </p:nvSpPr>
        <p:spPr bwMode="auto">
          <a:xfrm>
            <a:off x="1219200" y="5257800"/>
            <a:ext cx="2662238" cy="452438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7" name="Oval 11"/>
          <p:cNvSpPr>
            <a:spLocks noChangeArrowheads="1"/>
          </p:cNvSpPr>
          <p:nvPr/>
        </p:nvSpPr>
        <p:spPr bwMode="auto">
          <a:xfrm>
            <a:off x="1290638" y="49149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8" name="Oval 12"/>
          <p:cNvSpPr>
            <a:spLocks noChangeArrowheads="1"/>
          </p:cNvSpPr>
          <p:nvPr/>
        </p:nvSpPr>
        <p:spPr bwMode="auto">
          <a:xfrm>
            <a:off x="2509838" y="46101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9" name="Oval 13"/>
          <p:cNvSpPr>
            <a:spLocks noChangeArrowheads="1"/>
          </p:cNvSpPr>
          <p:nvPr/>
        </p:nvSpPr>
        <p:spPr bwMode="auto">
          <a:xfrm>
            <a:off x="1519238" y="50673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70" name="Oval 14"/>
          <p:cNvSpPr>
            <a:spLocks noChangeArrowheads="1"/>
          </p:cNvSpPr>
          <p:nvPr/>
        </p:nvSpPr>
        <p:spPr bwMode="auto">
          <a:xfrm>
            <a:off x="1671638" y="47625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71" name="Oval 15"/>
          <p:cNvSpPr>
            <a:spLocks noChangeArrowheads="1"/>
          </p:cNvSpPr>
          <p:nvPr/>
        </p:nvSpPr>
        <p:spPr bwMode="auto">
          <a:xfrm>
            <a:off x="2052638" y="47625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72" name="Oval 16"/>
          <p:cNvSpPr>
            <a:spLocks noChangeArrowheads="1"/>
          </p:cNvSpPr>
          <p:nvPr/>
        </p:nvSpPr>
        <p:spPr bwMode="auto">
          <a:xfrm>
            <a:off x="2128838" y="51435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73" name="Oval 17"/>
          <p:cNvSpPr>
            <a:spLocks noChangeArrowheads="1"/>
          </p:cNvSpPr>
          <p:nvPr/>
        </p:nvSpPr>
        <p:spPr bwMode="auto">
          <a:xfrm>
            <a:off x="2433638" y="49149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74" name="Oval 18"/>
          <p:cNvSpPr>
            <a:spLocks noChangeArrowheads="1"/>
          </p:cNvSpPr>
          <p:nvPr/>
        </p:nvSpPr>
        <p:spPr bwMode="auto">
          <a:xfrm>
            <a:off x="1824038" y="50673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75" name="Oval 19"/>
          <p:cNvSpPr>
            <a:spLocks noChangeArrowheads="1"/>
          </p:cNvSpPr>
          <p:nvPr/>
        </p:nvSpPr>
        <p:spPr bwMode="auto">
          <a:xfrm>
            <a:off x="3729038" y="51435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76" name="Oval 20"/>
          <p:cNvSpPr>
            <a:spLocks noChangeArrowheads="1"/>
          </p:cNvSpPr>
          <p:nvPr/>
        </p:nvSpPr>
        <p:spPr bwMode="auto">
          <a:xfrm>
            <a:off x="3043238" y="53721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77" name="Oval 21"/>
          <p:cNvSpPr>
            <a:spLocks noChangeArrowheads="1"/>
          </p:cNvSpPr>
          <p:nvPr/>
        </p:nvSpPr>
        <p:spPr bwMode="auto">
          <a:xfrm>
            <a:off x="3195638" y="47625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78" name="Oval 22"/>
          <p:cNvSpPr>
            <a:spLocks noChangeArrowheads="1"/>
          </p:cNvSpPr>
          <p:nvPr/>
        </p:nvSpPr>
        <p:spPr bwMode="auto">
          <a:xfrm>
            <a:off x="2967038" y="44577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79" name="Oval 23"/>
          <p:cNvSpPr>
            <a:spLocks noChangeArrowheads="1"/>
          </p:cNvSpPr>
          <p:nvPr/>
        </p:nvSpPr>
        <p:spPr bwMode="auto">
          <a:xfrm>
            <a:off x="2814638" y="48387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80" name="Oval 24"/>
          <p:cNvSpPr>
            <a:spLocks noChangeArrowheads="1"/>
          </p:cNvSpPr>
          <p:nvPr/>
        </p:nvSpPr>
        <p:spPr bwMode="auto">
          <a:xfrm>
            <a:off x="2738438" y="50673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81" name="Oval 25"/>
          <p:cNvSpPr>
            <a:spLocks noChangeArrowheads="1"/>
          </p:cNvSpPr>
          <p:nvPr/>
        </p:nvSpPr>
        <p:spPr bwMode="auto">
          <a:xfrm>
            <a:off x="2509838" y="52197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82" name="Oval 26"/>
          <p:cNvSpPr>
            <a:spLocks noChangeArrowheads="1"/>
          </p:cNvSpPr>
          <p:nvPr/>
        </p:nvSpPr>
        <p:spPr bwMode="auto">
          <a:xfrm>
            <a:off x="3429000" y="4572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83" name="Oval 27"/>
          <p:cNvSpPr>
            <a:spLocks noChangeArrowheads="1"/>
          </p:cNvSpPr>
          <p:nvPr/>
        </p:nvSpPr>
        <p:spPr bwMode="auto">
          <a:xfrm>
            <a:off x="3652838" y="48387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84" name="Oval 28"/>
          <p:cNvSpPr>
            <a:spLocks noChangeArrowheads="1"/>
          </p:cNvSpPr>
          <p:nvPr/>
        </p:nvSpPr>
        <p:spPr bwMode="auto">
          <a:xfrm>
            <a:off x="3581400" y="4267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85" name="Oval 29"/>
          <p:cNvSpPr>
            <a:spLocks noChangeArrowheads="1"/>
          </p:cNvSpPr>
          <p:nvPr/>
        </p:nvSpPr>
        <p:spPr bwMode="auto">
          <a:xfrm>
            <a:off x="3576638" y="54483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86" name="Oval 30"/>
          <p:cNvSpPr>
            <a:spLocks noChangeArrowheads="1"/>
          </p:cNvSpPr>
          <p:nvPr/>
        </p:nvSpPr>
        <p:spPr bwMode="auto">
          <a:xfrm>
            <a:off x="3271838" y="51435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87" name="Rectangle 31"/>
          <p:cNvSpPr>
            <a:spLocks noChangeArrowheads="1"/>
          </p:cNvSpPr>
          <p:nvPr/>
        </p:nvSpPr>
        <p:spPr bwMode="auto">
          <a:xfrm>
            <a:off x="4114800" y="4800600"/>
            <a:ext cx="4667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/>
              <a:t>x</a:t>
            </a:r>
          </a:p>
        </p:txBody>
      </p:sp>
      <p:sp>
        <p:nvSpPr>
          <p:cNvPr id="70688" name="Line 32"/>
          <p:cNvSpPr>
            <a:spLocks noChangeShapeType="1"/>
          </p:cNvSpPr>
          <p:nvPr/>
        </p:nvSpPr>
        <p:spPr bwMode="auto">
          <a:xfrm>
            <a:off x="5253038" y="5029200"/>
            <a:ext cx="32718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89" name="Line 33"/>
          <p:cNvSpPr>
            <a:spLocks noChangeShapeType="1"/>
          </p:cNvSpPr>
          <p:nvPr/>
        </p:nvSpPr>
        <p:spPr bwMode="auto">
          <a:xfrm>
            <a:off x="5253038" y="4391025"/>
            <a:ext cx="0" cy="13668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90" name="Rectangle 34"/>
          <p:cNvSpPr>
            <a:spLocks noChangeArrowheads="1"/>
          </p:cNvSpPr>
          <p:nvPr/>
        </p:nvSpPr>
        <p:spPr bwMode="auto">
          <a:xfrm>
            <a:off x="8458200" y="4800600"/>
            <a:ext cx="4667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/>
              <a:t>x</a:t>
            </a:r>
          </a:p>
        </p:txBody>
      </p:sp>
      <p:sp>
        <p:nvSpPr>
          <p:cNvPr id="70691" name="Line 35"/>
          <p:cNvSpPr>
            <a:spLocks noChangeShapeType="1"/>
          </p:cNvSpPr>
          <p:nvPr/>
        </p:nvSpPr>
        <p:spPr bwMode="auto">
          <a:xfrm>
            <a:off x="5524500" y="4572000"/>
            <a:ext cx="2967038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92" name="Line 36"/>
          <p:cNvSpPr>
            <a:spLocks noChangeShapeType="1"/>
          </p:cNvSpPr>
          <p:nvPr/>
        </p:nvSpPr>
        <p:spPr bwMode="auto">
          <a:xfrm>
            <a:off x="5524500" y="5410200"/>
            <a:ext cx="2967038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93" name="Oval 37"/>
          <p:cNvSpPr>
            <a:spLocks noChangeArrowheads="1"/>
          </p:cNvSpPr>
          <p:nvPr/>
        </p:nvSpPr>
        <p:spPr bwMode="auto">
          <a:xfrm>
            <a:off x="5481638" y="4648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94" name="Oval 38"/>
          <p:cNvSpPr>
            <a:spLocks noChangeArrowheads="1"/>
          </p:cNvSpPr>
          <p:nvPr/>
        </p:nvSpPr>
        <p:spPr bwMode="auto">
          <a:xfrm>
            <a:off x="6091238" y="5029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95" name="Oval 39"/>
          <p:cNvSpPr>
            <a:spLocks noChangeArrowheads="1"/>
          </p:cNvSpPr>
          <p:nvPr/>
        </p:nvSpPr>
        <p:spPr bwMode="auto">
          <a:xfrm>
            <a:off x="5710238" y="4953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96" name="Oval 40"/>
          <p:cNvSpPr>
            <a:spLocks noChangeArrowheads="1"/>
          </p:cNvSpPr>
          <p:nvPr/>
        </p:nvSpPr>
        <p:spPr bwMode="auto">
          <a:xfrm>
            <a:off x="5862638" y="4648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97" name="Oval 41"/>
          <p:cNvSpPr>
            <a:spLocks noChangeArrowheads="1"/>
          </p:cNvSpPr>
          <p:nvPr/>
        </p:nvSpPr>
        <p:spPr bwMode="auto">
          <a:xfrm>
            <a:off x="5329238" y="4876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98" name="Oval 42"/>
          <p:cNvSpPr>
            <a:spLocks noChangeArrowheads="1"/>
          </p:cNvSpPr>
          <p:nvPr/>
        </p:nvSpPr>
        <p:spPr bwMode="auto">
          <a:xfrm>
            <a:off x="5481638" y="5105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99" name="Oval 43"/>
          <p:cNvSpPr>
            <a:spLocks noChangeArrowheads="1"/>
          </p:cNvSpPr>
          <p:nvPr/>
        </p:nvSpPr>
        <p:spPr bwMode="auto">
          <a:xfrm>
            <a:off x="7310438" y="4572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00" name="Oval 44"/>
          <p:cNvSpPr>
            <a:spLocks noChangeArrowheads="1"/>
          </p:cNvSpPr>
          <p:nvPr/>
        </p:nvSpPr>
        <p:spPr bwMode="auto">
          <a:xfrm>
            <a:off x="6319838" y="4800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01" name="Oval 45"/>
          <p:cNvSpPr>
            <a:spLocks noChangeArrowheads="1"/>
          </p:cNvSpPr>
          <p:nvPr/>
        </p:nvSpPr>
        <p:spPr bwMode="auto">
          <a:xfrm>
            <a:off x="6472238" y="4572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02" name="Oval 46"/>
          <p:cNvSpPr>
            <a:spLocks noChangeArrowheads="1"/>
          </p:cNvSpPr>
          <p:nvPr/>
        </p:nvSpPr>
        <p:spPr bwMode="auto">
          <a:xfrm>
            <a:off x="6700838" y="4800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03" name="Oval 47"/>
          <p:cNvSpPr>
            <a:spLocks noChangeArrowheads="1"/>
          </p:cNvSpPr>
          <p:nvPr/>
        </p:nvSpPr>
        <p:spPr bwMode="auto">
          <a:xfrm>
            <a:off x="6929438" y="5105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04" name="Oval 48"/>
          <p:cNvSpPr>
            <a:spLocks noChangeArrowheads="1"/>
          </p:cNvSpPr>
          <p:nvPr/>
        </p:nvSpPr>
        <p:spPr bwMode="auto">
          <a:xfrm>
            <a:off x="6624638" y="5029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05" name="Oval 49"/>
          <p:cNvSpPr>
            <a:spLocks noChangeArrowheads="1"/>
          </p:cNvSpPr>
          <p:nvPr/>
        </p:nvSpPr>
        <p:spPr bwMode="auto">
          <a:xfrm>
            <a:off x="7767638" y="4648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06" name="Oval 50"/>
          <p:cNvSpPr>
            <a:spLocks noChangeArrowheads="1"/>
          </p:cNvSpPr>
          <p:nvPr/>
        </p:nvSpPr>
        <p:spPr bwMode="auto">
          <a:xfrm>
            <a:off x="7005638" y="4800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07" name="Oval 51"/>
          <p:cNvSpPr>
            <a:spLocks noChangeArrowheads="1"/>
          </p:cNvSpPr>
          <p:nvPr/>
        </p:nvSpPr>
        <p:spPr bwMode="auto">
          <a:xfrm>
            <a:off x="7234238" y="5105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08" name="Oval 52"/>
          <p:cNvSpPr>
            <a:spLocks noChangeArrowheads="1"/>
          </p:cNvSpPr>
          <p:nvPr/>
        </p:nvSpPr>
        <p:spPr bwMode="auto">
          <a:xfrm>
            <a:off x="7767638" y="5105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09" name="Oval 53"/>
          <p:cNvSpPr>
            <a:spLocks noChangeArrowheads="1"/>
          </p:cNvSpPr>
          <p:nvPr/>
        </p:nvSpPr>
        <p:spPr bwMode="auto">
          <a:xfrm>
            <a:off x="7539038" y="4876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10" name="Oval 54"/>
          <p:cNvSpPr>
            <a:spLocks noChangeArrowheads="1"/>
          </p:cNvSpPr>
          <p:nvPr/>
        </p:nvSpPr>
        <p:spPr bwMode="auto">
          <a:xfrm>
            <a:off x="8224838" y="4648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11" name="Oval 55"/>
          <p:cNvSpPr>
            <a:spLocks noChangeArrowheads="1"/>
          </p:cNvSpPr>
          <p:nvPr/>
        </p:nvSpPr>
        <p:spPr bwMode="auto">
          <a:xfrm>
            <a:off x="7996238" y="4953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12" name="Oval 56"/>
          <p:cNvSpPr>
            <a:spLocks noChangeArrowheads="1"/>
          </p:cNvSpPr>
          <p:nvPr/>
        </p:nvSpPr>
        <p:spPr bwMode="auto">
          <a:xfrm>
            <a:off x="8377238" y="5105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13" name="Line 57"/>
          <p:cNvSpPr>
            <a:spLocks noChangeShapeType="1"/>
          </p:cNvSpPr>
          <p:nvPr/>
        </p:nvSpPr>
        <p:spPr bwMode="auto">
          <a:xfrm>
            <a:off x="909638" y="2519363"/>
            <a:ext cx="0" cy="15192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14" name="Line 58"/>
          <p:cNvSpPr>
            <a:spLocks noChangeShapeType="1"/>
          </p:cNvSpPr>
          <p:nvPr/>
        </p:nvSpPr>
        <p:spPr bwMode="auto">
          <a:xfrm>
            <a:off x="909638" y="4038600"/>
            <a:ext cx="3352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15" name="Line 59"/>
          <p:cNvSpPr>
            <a:spLocks noChangeShapeType="1"/>
          </p:cNvSpPr>
          <p:nvPr/>
        </p:nvSpPr>
        <p:spPr bwMode="auto">
          <a:xfrm flipV="1">
            <a:off x="909638" y="2438400"/>
            <a:ext cx="342900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16" name="Oval 60"/>
          <p:cNvSpPr>
            <a:spLocks noChangeArrowheads="1"/>
          </p:cNvSpPr>
          <p:nvPr/>
        </p:nvSpPr>
        <p:spPr bwMode="auto">
          <a:xfrm rot="-7282380">
            <a:off x="1214438" y="3352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17" name="Oval 61"/>
          <p:cNvSpPr>
            <a:spLocks noChangeArrowheads="1"/>
          </p:cNvSpPr>
          <p:nvPr/>
        </p:nvSpPr>
        <p:spPr bwMode="auto">
          <a:xfrm rot="-7282380">
            <a:off x="1595438" y="2971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18" name="Oval 62"/>
          <p:cNvSpPr>
            <a:spLocks noChangeArrowheads="1"/>
          </p:cNvSpPr>
          <p:nvPr/>
        </p:nvSpPr>
        <p:spPr bwMode="auto">
          <a:xfrm rot="-7282380">
            <a:off x="2814638" y="1981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19" name="Oval 63"/>
          <p:cNvSpPr>
            <a:spLocks noChangeArrowheads="1"/>
          </p:cNvSpPr>
          <p:nvPr/>
        </p:nvSpPr>
        <p:spPr bwMode="auto">
          <a:xfrm rot="-7282380">
            <a:off x="3119438" y="3124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20" name="Oval 64"/>
          <p:cNvSpPr>
            <a:spLocks noChangeArrowheads="1"/>
          </p:cNvSpPr>
          <p:nvPr/>
        </p:nvSpPr>
        <p:spPr bwMode="auto">
          <a:xfrm rot="-7282380">
            <a:off x="3424238" y="2057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21" name="Oval 65"/>
          <p:cNvSpPr>
            <a:spLocks noChangeArrowheads="1"/>
          </p:cNvSpPr>
          <p:nvPr/>
        </p:nvSpPr>
        <p:spPr bwMode="auto">
          <a:xfrm rot="-7282380">
            <a:off x="1976438" y="2895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22" name="Oval 66"/>
          <p:cNvSpPr>
            <a:spLocks noChangeArrowheads="1"/>
          </p:cNvSpPr>
          <p:nvPr/>
        </p:nvSpPr>
        <p:spPr bwMode="auto">
          <a:xfrm rot="-7282380">
            <a:off x="3348038" y="2819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23" name="Oval 67"/>
          <p:cNvSpPr>
            <a:spLocks noChangeArrowheads="1"/>
          </p:cNvSpPr>
          <p:nvPr/>
        </p:nvSpPr>
        <p:spPr bwMode="auto">
          <a:xfrm rot="-7282380">
            <a:off x="3652838" y="3276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24" name="Oval 68"/>
          <p:cNvSpPr>
            <a:spLocks noChangeArrowheads="1"/>
          </p:cNvSpPr>
          <p:nvPr/>
        </p:nvSpPr>
        <p:spPr bwMode="auto">
          <a:xfrm rot="-7282380">
            <a:off x="3500438" y="1676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25" name="Oval 69"/>
          <p:cNvSpPr>
            <a:spLocks noChangeArrowheads="1"/>
          </p:cNvSpPr>
          <p:nvPr/>
        </p:nvSpPr>
        <p:spPr bwMode="auto">
          <a:xfrm rot="-7282380">
            <a:off x="3652838" y="2286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26" name="Oval 70"/>
          <p:cNvSpPr>
            <a:spLocks noChangeArrowheads="1"/>
          </p:cNvSpPr>
          <p:nvPr/>
        </p:nvSpPr>
        <p:spPr bwMode="auto">
          <a:xfrm rot="-7282380">
            <a:off x="3195638" y="2362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27" name="Oval 71"/>
          <p:cNvSpPr>
            <a:spLocks noChangeArrowheads="1"/>
          </p:cNvSpPr>
          <p:nvPr/>
        </p:nvSpPr>
        <p:spPr bwMode="auto">
          <a:xfrm rot="-7282380">
            <a:off x="2509838" y="3276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28" name="Oval 72"/>
          <p:cNvSpPr>
            <a:spLocks noChangeArrowheads="1"/>
          </p:cNvSpPr>
          <p:nvPr/>
        </p:nvSpPr>
        <p:spPr bwMode="auto">
          <a:xfrm rot="-7282380">
            <a:off x="2814638" y="2667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29" name="Oval 73"/>
          <p:cNvSpPr>
            <a:spLocks noChangeArrowheads="1"/>
          </p:cNvSpPr>
          <p:nvPr/>
        </p:nvSpPr>
        <p:spPr bwMode="auto">
          <a:xfrm rot="-7282380">
            <a:off x="2433638" y="2438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30" name="Oval 74"/>
          <p:cNvSpPr>
            <a:spLocks noChangeArrowheads="1"/>
          </p:cNvSpPr>
          <p:nvPr/>
        </p:nvSpPr>
        <p:spPr bwMode="auto">
          <a:xfrm rot="-7282380">
            <a:off x="1443038" y="3352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31" name="Oval 75"/>
          <p:cNvSpPr>
            <a:spLocks noChangeArrowheads="1"/>
          </p:cNvSpPr>
          <p:nvPr/>
        </p:nvSpPr>
        <p:spPr bwMode="auto">
          <a:xfrm rot="-7282380">
            <a:off x="1747838" y="3200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32" name="Oval 76"/>
          <p:cNvSpPr>
            <a:spLocks noChangeArrowheads="1"/>
          </p:cNvSpPr>
          <p:nvPr/>
        </p:nvSpPr>
        <p:spPr bwMode="auto">
          <a:xfrm rot="-7282380">
            <a:off x="2128838" y="3276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33" name="Oval 77"/>
          <p:cNvSpPr>
            <a:spLocks noChangeArrowheads="1"/>
          </p:cNvSpPr>
          <p:nvPr/>
        </p:nvSpPr>
        <p:spPr bwMode="auto">
          <a:xfrm rot="-7282380">
            <a:off x="2738438" y="2971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34" name="Oval 78"/>
          <p:cNvSpPr>
            <a:spLocks noChangeArrowheads="1"/>
          </p:cNvSpPr>
          <p:nvPr/>
        </p:nvSpPr>
        <p:spPr bwMode="auto">
          <a:xfrm rot="-7282380">
            <a:off x="3805238" y="2743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35" name="Oval 79"/>
          <p:cNvSpPr>
            <a:spLocks noChangeArrowheads="1"/>
          </p:cNvSpPr>
          <p:nvPr/>
        </p:nvSpPr>
        <p:spPr bwMode="auto">
          <a:xfrm rot="-7282380">
            <a:off x="2357438" y="2971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36" name="Text Box 80"/>
          <p:cNvSpPr txBox="1">
            <a:spLocks noChangeArrowheads="1"/>
          </p:cNvSpPr>
          <p:nvPr/>
        </p:nvSpPr>
        <p:spPr bwMode="auto">
          <a:xfrm>
            <a:off x="685800" y="20574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/>
              <a:t>y</a:t>
            </a:r>
          </a:p>
        </p:txBody>
      </p:sp>
      <p:sp>
        <p:nvSpPr>
          <p:cNvPr id="70737" name="Line 81"/>
          <p:cNvSpPr>
            <a:spLocks noChangeShapeType="1"/>
          </p:cNvSpPr>
          <p:nvPr/>
        </p:nvSpPr>
        <p:spPr bwMode="auto">
          <a:xfrm flipV="1">
            <a:off x="1214438" y="1752600"/>
            <a:ext cx="1905000" cy="152400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38" name="Line 82"/>
          <p:cNvSpPr>
            <a:spLocks noChangeShapeType="1"/>
          </p:cNvSpPr>
          <p:nvPr/>
        </p:nvSpPr>
        <p:spPr bwMode="auto">
          <a:xfrm flipV="1">
            <a:off x="1214438" y="3657600"/>
            <a:ext cx="2743200" cy="4763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39" name="Rectangle 83"/>
          <p:cNvSpPr>
            <a:spLocks noChangeArrowheads="1"/>
          </p:cNvSpPr>
          <p:nvPr/>
        </p:nvSpPr>
        <p:spPr bwMode="auto">
          <a:xfrm>
            <a:off x="4191000" y="3810000"/>
            <a:ext cx="4667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/>
              <a:t>x</a:t>
            </a:r>
          </a:p>
        </p:txBody>
      </p:sp>
      <p:sp>
        <p:nvSpPr>
          <p:cNvPr id="70740" name="Rectangle 84"/>
          <p:cNvSpPr>
            <a:spLocks noChangeArrowheads="1"/>
          </p:cNvSpPr>
          <p:nvPr/>
        </p:nvSpPr>
        <p:spPr bwMode="auto">
          <a:xfrm>
            <a:off x="8534400" y="3733800"/>
            <a:ext cx="4667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/>
              <a:t>x</a:t>
            </a:r>
          </a:p>
        </p:txBody>
      </p:sp>
      <p:sp>
        <p:nvSpPr>
          <p:cNvPr id="70741" name="Line 85"/>
          <p:cNvSpPr>
            <a:spLocks noChangeShapeType="1"/>
          </p:cNvSpPr>
          <p:nvPr/>
        </p:nvSpPr>
        <p:spPr bwMode="auto">
          <a:xfrm flipH="1">
            <a:off x="5181600" y="2325688"/>
            <a:ext cx="11113" cy="16367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42" name="Line 86"/>
          <p:cNvSpPr>
            <a:spLocks noChangeShapeType="1"/>
          </p:cNvSpPr>
          <p:nvPr/>
        </p:nvSpPr>
        <p:spPr bwMode="auto">
          <a:xfrm flipV="1">
            <a:off x="5181600" y="3962400"/>
            <a:ext cx="3429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43" name="Line 87"/>
          <p:cNvSpPr>
            <a:spLocks noChangeShapeType="1"/>
          </p:cNvSpPr>
          <p:nvPr/>
        </p:nvSpPr>
        <p:spPr bwMode="auto">
          <a:xfrm flipV="1">
            <a:off x="5192713" y="2320925"/>
            <a:ext cx="342900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44" name="Oval 88"/>
          <p:cNvSpPr>
            <a:spLocks noChangeArrowheads="1"/>
          </p:cNvSpPr>
          <p:nvPr/>
        </p:nvSpPr>
        <p:spPr bwMode="auto">
          <a:xfrm rot="-7282380">
            <a:off x="5329238" y="32353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45" name="Oval 89"/>
          <p:cNvSpPr>
            <a:spLocks noChangeArrowheads="1"/>
          </p:cNvSpPr>
          <p:nvPr/>
        </p:nvSpPr>
        <p:spPr bwMode="auto">
          <a:xfrm rot="-7282380">
            <a:off x="5481638" y="2895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46" name="Oval 90"/>
          <p:cNvSpPr>
            <a:spLocks noChangeArrowheads="1"/>
          </p:cNvSpPr>
          <p:nvPr/>
        </p:nvSpPr>
        <p:spPr bwMode="auto">
          <a:xfrm rot="-7282380">
            <a:off x="7086600" y="2667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47" name="Oval 91"/>
          <p:cNvSpPr>
            <a:spLocks noChangeArrowheads="1"/>
          </p:cNvSpPr>
          <p:nvPr/>
        </p:nvSpPr>
        <p:spPr bwMode="auto">
          <a:xfrm rot="-7282380">
            <a:off x="7767638" y="2209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48" name="Oval 92"/>
          <p:cNvSpPr>
            <a:spLocks noChangeArrowheads="1"/>
          </p:cNvSpPr>
          <p:nvPr/>
        </p:nvSpPr>
        <p:spPr bwMode="auto">
          <a:xfrm rot="-7282380">
            <a:off x="5862638" y="2819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49" name="Oval 93"/>
          <p:cNvSpPr>
            <a:spLocks noChangeArrowheads="1"/>
          </p:cNvSpPr>
          <p:nvPr/>
        </p:nvSpPr>
        <p:spPr bwMode="auto">
          <a:xfrm rot="-7282380">
            <a:off x="7539038" y="2590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50" name="Oval 94"/>
          <p:cNvSpPr>
            <a:spLocks noChangeArrowheads="1"/>
          </p:cNvSpPr>
          <p:nvPr/>
        </p:nvSpPr>
        <p:spPr bwMode="auto">
          <a:xfrm rot="-7282380">
            <a:off x="7767638" y="2819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 eaLnBrk="0" hangingPunct="0"/>
            <a:endParaRPr lang="en-US" sz="2400">
              <a:latin typeface="Times New Roman" charset="0"/>
            </a:endParaRPr>
          </a:p>
        </p:txBody>
      </p:sp>
      <p:sp>
        <p:nvSpPr>
          <p:cNvPr id="70751" name="Oval 95"/>
          <p:cNvSpPr>
            <a:spLocks noChangeArrowheads="1"/>
          </p:cNvSpPr>
          <p:nvPr/>
        </p:nvSpPr>
        <p:spPr bwMode="auto">
          <a:xfrm rot="-7282380">
            <a:off x="7935913" y="2438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52" name="Oval 96"/>
          <p:cNvSpPr>
            <a:spLocks noChangeArrowheads="1"/>
          </p:cNvSpPr>
          <p:nvPr/>
        </p:nvSpPr>
        <p:spPr bwMode="auto">
          <a:xfrm rot="-7282380">
            <a:off x="7310438" y="2209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53" name="Oval 97"/>
          <p:cNvSpPr>
            <a:spLocks noChangeArrowheads="1"/>
          </p:cNvSpPr>
          <p:nvPr/>
        </p:nvSpPr>
        <p:spPr bwMode="auto">
          <a:xfrm rot="-7282380">
            <a:off x="6624638" y="2971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54" name="Oval 98"/>
          <p:cNvSpPr>
            <a:spLocks noChangeArrowheads="1"/>
          </p:cNvSpPr>
          <p:nvPr/>
        </p:nvSpPr>
        <p:spPr bwMode="auto">
          <a:xfrm rot="-7282380">
            <a:off x="6700838" y="2667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55" name="Oval 99"/>
          <p:cNvSpPr>
            <a:spLocks noChangeArrowheads="1"/>
          </p:cNvSpPr>
          <p:nvPr/>
        </p:nvSpPr>
        <p:spPr bwMode="auto">
          <a:xfrm rot="-7282380">
            <a:off x="6396038" y="2590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56" name="Oval 100"/>
          <p:cNvSpPr>
            <a:spLocks noChangeArrowheads="1"/>
          </p:cNvSpPr>
          <p:nvPr/>
        </p:nvSpPr>
        <p:spPr bwMode="auto">
          <a:xfrm rot="-7282380">
            <a:off x="5557838" y="3352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57" name="Oval 101"/>
          <p:cNvSpPr>
            <a:spLocks noChangeArrowheads="1"/>
          </p:cNvSpPr>
          <p:nvPr/>
        </p:nvSpPr>
        <p:spPr bwMode="auto">
          <a:xfrm rot="-7282380">
            <a:off x="5710238" y="30829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58" name="Oval 102"/>
          <p:cNvSpPr>
            <a:spLocks noChangeArrowheads="1"/>
          </p:cNvSpPr>
          <p:nvPr/>
        </p:nvSpPr>
        <p:spPr bwMode="auto">
          <a:xfrm rot="-7282380">
            <a:off x="6091238" y="3200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59" name="Oval 103"/>
          <p:cNvSpPr>
            <a:spLocks noChangeArrowheads="1"/>
          </p:cNvSpPr>
          <p:nvPr/>
        </p:nvSpPr>
        <p:spPr bwMode="auto">
          <a:xfrm rot="-7282380">
            <a:off x="6929438" y="2971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60" name="Oval 104"/>
          <p:cNvSpPr>
            <a:spLocks noChangeArrowheads="1"/>
          </p:cNvSpPr>
          <p:nvPr/>
        </p:nvSpPr>
        <p:spPr bwMode="auto">
          <a:xfrm rot="-7282380">
            <a:off x="8224838" y="26257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61" name="Oval 105"/>
          <p:cNvSpPr>
            <a:spLocks noChangeArrowheads="1"/>
          </p:cNvSpPr>
          <p:nvPr/>
        </p:nvSpPr>
        <p:spPr bwMode="auto">
          <a:xfrm rot="-7282380">
            <a:off x="6243638" y="2895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62" name="Text Box 106"/>
          <p:cNvSpPr txBox="1">
            <a:spLocks noChangeArrowheads="1"/>
          </p:cNvSpPr>
          <p:nvPr/>
        </p:nvSpPr>
        <p:spPr bwMode="auto">
          <a:xfrm>
            <a:off x="4968875" y="19399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/>
              <a:t>y</a:t>
            </a:r>
          </a:p>
        </p:txBody>
      </p:sp>
      <p:sp>
        <p:nvSpPr>
          <p:cNvPr id="70763" name="Oval 107"/>
          <p:cNvSpPr>
            <a:spLocks noChangeArrowheads="1"/>
          </p:cNvSpPr>
          <p:nvPr/>
        </p:nvSpPr>
        <p:spPr bwMode="auto">
          <a:xfrm rot="-7282380">
            <a:off x="8072438" y="1981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64" name="Line 108"/>
          <p:cNvSpPr>
            <a:spLocks noChangeShapeType="1"/>
          </p:cNvSpPr>
          <p:nvPr/>
        </p:nvSpPr>
        <p:spPr bwMode="auto">
          <a:xfrm flipV="1">
            <a:off x="5481638" y="1905000"/>
            <a:ext cx="2667000" cy="91440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65" name="Line 109"/>
          <p:cNvSpPr>
            <a:spLocks noChangeShapeType="1"/>
          </p:cNvSpPr>
          <p:nvPr/>
        </p:nvSpPr>
        <p:spPr bwMode="auto">
          <a:xfrm flipV="1">
            <a:off x="5634038" y="2971800"/>
            <a:ext cx="2667000" cy="83820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66" name="Rectangle 110"/>
          <p:cNvSpPr>
            <a:spLocks noChangeArrowheads="1"/>
          </p:cNvSpPr>
          <p:nvPr/>
        </p:nvSpPr>
        <p:spPr bwMode="auto">
          <a:xfrm rot="16200000">
            <a:off x="-74613" y="4875213"/>
            <a:ext cx="13049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/>
              <a:t>residuals</a:t>
            </a:r>
          </a:p>
        </p:txBody>
      </p:sp>
      <p:sp>
        <p:nvSpPr>
          <p:cNvPr id="70767" name="Rectangle 111"/>
          <p:cNvSpPr>
            <a:spLocks noChangeArrowheads="1"/>
          </p:cNvSpPr>
          <p:nvPr/>
        </p:nvSpPr>
        <p:spPr bwMode="auto">
          <a:xfrm rot="16200000">
            <a:off x="4344987" y="4875213"/>
            <a:ext cx="13049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/>
              <a:t>residuals</a:t>
            </a:r>
          </a:p>
        </p:txBody>
      </p:sp>
      <p:sp>
        <p:nvSpPr>
          <p:cNvPr id="70768" name="Line 112"/>
          <p:cNvSpPr>
            <a:spLocks noChangeShapeType="1"/>
          </p:cNvSpPr>
          <p:nvPr/>
        </p:nvSpPr>
        <p:spPr bwMode="auto">
          <a:xfrm>
            <a:off x="4648200" y="1676400"/>
            <a:ext cx="0" cy="4724400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" name="Rectangle 73"/>
          <p:cNvSpPr>
            <a:spLocks noChangeArrowheads="1"/>
          </p:cNvSpPr>
          <p:nvPr/>
        </p:nvSpPr>
        <p:spPr bwMode="auto">
          <a:xfrm>
            <a:off x="0" y="6510338"/>
            <a:ext cx="7854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sz="1600" b="0" baseline="0" dirty="0">
                <a:solidFill>
                  <a:schemeClr val="tx1"/>
                </a:solidFill>
              </a:rPr>
              <a:t>Slide from: Statistics for Managers Using Microsoft® Excel  4th Edition, 2004 Prentice-Hall</a:t>
            </a:r>
          </a:p>
        </p:txBody>
      </p:sp>
    </p:spTree>
    <p:extLst>
      <p:ext uri="{BB962C8B-B14F-4D97-AF65-F5344CB8AC3E}">
        <p14:creationId xmlns:p14="http://schemas.microsoft.com/office/powerpoint/2010/main" val="151259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7860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304800" y="1752600"/>
          <a:ext cx="10414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6" name="Clip" r:id="rId4" imgW="780840" imgH="752400" progId="MS_ClipArt_Gallery.2">
                  <p:embed/>
                </p:oleObj>
              </mc:Choice>
              <mc:Fallback>
                <p:oleObj name="Clip" r:id="rId4" imgW="780840" imgH="752400" progId="MS_ClipArt_Gallery.2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752600"/>
                        <a:ext cx="10414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7861" name="Rectangle 5"/>
          <p:cNvSpPr>
            <a:spLocks noChangeArrowheads="1"/>
          </p:cNvSpPr>
          <p:nvPr/>
        </p:nvSpPr>
        <p:spPr bwMode="auto">
          <a:xfrm>
            <a:off x="1143000" y="307975"/>
            <a:ext cx="6969125" cy="106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US" sz="4000" b="0" baseline="0">
                <a:solidFill>
                  <a:schemeClr val="tx2"/>
                </a:solidFill>
                <a:latin typeface="Arial" charset="0"/>
              </a:rPr>
              <a:t>Residual Analysis for Independence</a:t>
            </a:r>
          </a:p>
        </p:txBody>
      </p:sp>
      <p:sp>
        <p:nvSpPr>
          <p:cNvPr id="1017862" name="Rectangle 6"/>
          <p:cNvSpPr>
            <a:spLocks noChangeArrowheads="1"/>
          </p:cNvSpPr>
          <p:nvPr/>
        </p:nvSpPr>
        <p:spPr bwMode="auto">
          <a:xfrm>
            <a:off x="1379539" y="2058987"/>
            <a:ext cx="2760662" cy="4591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aseline="0" dirty="0">
                <a:solidFill>
                  <a:schemeClr val="bg2"/>
                </a:solidFill>
                <a:latin typeface="Arial" charset="0"/>
              </a:rPr>
              <a:t>Not Independent</a:t>
            </a:r>
          </a:p>
        </p:txBody>
      </p:sp>
      <p:sp>
        <p:nvSpPr>
          <p:cNvPr id="1017863" name="Rectangle 7"/>
          <p:cNvSpPr>
            <a:spLocks noChangeArrowheads="1"/>
          </p:cNvSpPr>
          <p:nvPr/>
        </p:nvSpPr>
        <p:spPr bwMode="auto">
          <a:xfrm>
            <a:off x="5638800" y="2064062"/>
            <a:ext cx="2836863" cy="45402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aseline="0" dirty="0">
                <a:solidFill>
                  <a:schemeClr val="bg2"/>
                </a:solidFill>
                <a:latin typeface="Arial" charset="0"/>
              </a:rPr>
              <a:t>Independent</a:t>
            </a:r>
          </a:p>
        </p:txBody>
      </p:sp>
      <p:sp>
        <p:nvSpPr>
          <p:cNvPr id="1017864" name="Line 8"/>
          <p:cNvSpPr>
            <a:spLocks noChangeShapeType="1"/>
          </p:cNvSpPr>
          <p:nvPr/>
        </p:nvSpPr>
        <p:spPr bwMode="auto">
          <a:xfrm>
            <a:off x="1066800" y="2946400"/>
            <a:ext cx="0" cy="139065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65" name="Line 9"/>
          <p:cNvSpPr>
            <a:spLocks noChangeShapeType="1"/>
          </p:cNvSpPr>
          <p:nvPr/>
        </p:nvSpPr>
        <p:spPr bwMode="auto">
          <a:xfrm>
            <a:off x="1066800" y="3575050"/>
            <a:ext cx="3073400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66" name="Rectangle 10"/>
          <p:cNvSpPr>
            <a:spLocks noChangeArrowheads="1"/>
          </p:cNvSpPr>
          <p:nvPr/>
        </p:nvSpPr>
        <p:spPr bwMode="auto">
          <a:xfrm>
            <a:off x="4173538" y="3355975"/>
            <a:ext cx="4921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aseline="0">
                <a:solidFill>
                  <a:schemeClr val="bg2"/>
                </a:solidFill>
                <a:latin typeface="Arial" charset="0"/>
              </a:rPr>
              <a:t>X</a:t>
            </a:r>
          </a:p>
        </p:txBody>
      </p:sp>
      <p:sp>
        <p:nvSpPr>
          <p:cNvPr id="1017867" name="Line 11"/>
          <p:cNvSpPr>
            <a:spLocks noChangeShapeType="1"/>
          </p:cNvSpPr>
          <p:nvPr/>
        </p:nvSpPr>
        <p:spPr bwMode="auto">
          <a:xfrm flipV="1">
            <a:off x="1349375" y="2895600"/>
            <a:ext cx="2559050" cy="75565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68" name="Line 12"/>
          <p:cNvSpPr>
            <a:spLocks noChangeShapeType="1"/>
          </p:cNvSpPr>
          <p:nvPr/>
        </p:nvSpPr>
        <p:spPr bwMode="auto">
          <a:xfrm flipV="1">
            <a:off x="1501775" y="3352800"/>
            <a:ext cx="2482850" cy="75565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69" name="Oval 13"/>
          <p:cNvSpPr>
            <a:spLocks noChangeArrowheads="1"/>
          </p:cNvSpPr>
          <p:nvPr/>
        </p:nvSpPr>
        <p:spPr bwMode="auto">
          <a:xfrm>
            <a:off x="1600200" y="35401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0" name="Oval 14"/>
          <p:cNvSpPr>
            <a:spLocks noChangeArrowheads="1"/>
          </p:cNvSpPr>
          <p:nvPr/>
        </p:nvSpPr>
        <p:spPr bwMode="auto">
          <a:xfrm>
            <a:off x="1524000" y="37687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1" name="Oval 15"/>
          <p:cNvSpPr>
            <a:spLocks noChangeArrowheads="1"/>
          </p:cNvSpPr>
          <p:nvPr/>
        </p:nvSpPr>
        <p:spPr bwMode="auto">
          <a:xfrm>
            <a:off x="1905000" y="34639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2" name="Oval 16"/>
          <p:cNvSpPr>
            <a:spLocks noChangeArrowheads="1"/>
          </p:cNvSpPr>
          <p:nvPr/>
        </p:nvSpPr>
        <p:spPr bwMode="auto">
          <a:xfrm>
            <a:off x="1828800" y="36925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3" name="Oval 17"/>
          <p:cNvSpPr>
            <a:spLocks noChangeArrowheads="1"/>
          </p:cNvSpPr>
          <p:nvPr/>
        </p:nvSpPr>
        <p:spPr bwMode="auto">
          <a:xfrm>
            <a:off x="2209800" y="34639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4" name="Oval 18"/>
          <p:cNvSpPr>
            <a:spLocks noChangeArrowheads="1"/>
          </p:cNvSpPr>
          <p:nvPr/>
        </p:nvSpPr>
        <p:spPr bwMode="auto">
          <a:xfrm>
            <a:off x="1219200" y="36163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5" name="Oval 19"/>
          <p:cNvSpPr>
            <a:spLocks noChangeArrowheads="1"/>
          </p:cNvSpPr>
          <p:nvPr/>
        </p:nvSpPr>
        <p:spPr bwMode="auto">
          <a:xfrm>
            <a:off x="2971800" y="32353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6" name="Oval 20"/>
          <p:cNvSpPr>
            <a:spLocks noChangeArrowheads="1"/>
          </p:cNvSpPr>
          <p:nvPr/>
        </p:nvSpPr>
        <p:spPr bwMode="auto">
          <a:xfrm>
            <a:off x="2743200" y="33877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7" name="Oval 21"/>
          <p:cNvSpPr>
            <a:spLocks noChangeArrowheads="1"/>
          </p:cNvSpPr>
          <p:nvPr/>
        </p:nvSpPr>
        <p:spPr bwMode="auto">
          <a:xfrm>
            <a:off x="2514600" y="33115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8" name="Oval 22"/>
          <p:cNvSpPr>
            <a:spLocks noChangeArrowheads="1"/>
          </p:cNvSpPr>
          <p:nvPr/>
        </p:nvSpPr>
        <p:spPr bwMode="auto">
          <a:xfrm>
            <a:off x="3657600" y="31591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9" name="Oval 23"/>
          <p:cNvSpPr>
            <a:spLocks noChangeArrowheads="1"/>
          </p:cNvSpPr>
          <p:nvPr/>
        </p:nvSpPr>
        <p:spPr bwMode="auto">
          <a:xfrm>
            <a:off x="3352800" y="30829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0" name="Oval 24"/>
          <p:cNvSpPr>
            <a:spLocks noChangeArrowheads="1"/>
          </p:cNvSpPr>
          <p:nvPr/>
        </p:nvSpPr>
        <p:spPr bwMode="auto">
          <a:xfrm>
            <a:off x="3200400" y="33115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1" name="Oval 25"/>
          <p:cNvSpPr>
            <a:spLocks noChangeArrowheads="1"/>
          </p:cNvSpPr>
          <p:nvPr/>
        </p:nvSpPr>
        <p:spPr bwMode="auto">
          <a:xfrm>
            <a:off x="3886200" y="30067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2" name="Oval 26"/>
          <p:cNvSpPr>
            <a:spLocks noChangeArrowheads="1"/>
          </p:cNvSpPr>
          <p:nvPr/>
        </p:nvSpPr>
        <p:spPr bwMode="auto">
          <a:xfrm>
            <a:off x="5943600" y="3810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3" name="Line 27"/>
          <p:cNvSpPr>
            <a:spLocks noChangeShapeType="1"/>
          </p:cNvSpPr>
          <p:nvPr/>
        </p:nvSpPr>
        <p:spPr bwMode="auto">
          <a:xfrm>
            <a:off x="5257800" y="3562350"/>
            <a:ext cx="0" cy="139065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4" name="Line 28"/>
          <p:cNvSpPr>
            <a:spLocks noChangeShapeType="1"/>
          </p:cNvSpPr>
          <p:nvPr/>
        </p:nvSpPr>
        <p:spPr bwMode="auto">
          <a:xfrm>
            <a:off x="5257800" y="4191000"/>
            <a:ext cx="3073400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5" name="Rectangle 29"/>
          <p:cNvSpPr>
            <a:spLocks noChangeArrowheads="1"/>
          </p:cNvSpPr>
          <p:nvPr/>
        </p:nvSpPr>
        <p:spPr bwMode="auto">
          <a:xfrm>
            <a:off x="8288338" y="3962400"/>
            <a:ext cx="4921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aseline="0">
                <a:solidFill>
                  <a:schemeClr val="bg2"/>
                </a:solidFill>
                <a:latin typeface="Arial" charset="0"/>
              </a:rPr>
              <a:t>X</a:t>
            </a:r>
          </a:p>
        </p:txBody>
      </p:sp>
      <p:sp>
        <p:nvSpPr>
          <p:cNvPr id="1017886" name="Line 30"/>
          <p:cNvSpPr>
            <a:spLocks noChangeShapeType="1"/>
          </p:cNvSpPr>
          <p:nvPr/>
        </p:nvSpPr>
        <p:spPr bwMode="auto">
          <a:xfrm>
            <a:off x="5391150" y="3733800"/>
            <a:ext cx="2787650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7" name="Line 31"/>
          <p:cNvSpPr>
            <a:spLocks noChangeShapeType="1"/>
          </p:cNvSpPr>
          <p:nvPr/>
        </p:nvSpPr>
        <p:spPr bwMode="auto">
          <a:xfrm>
            <a:off x="5391150" y="4572000"/>
            <a:ext cx="2787650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8" name="Oval 32"/>
          <p:cNvSpPr>
            <a:spLocks noChangeArrowheads="1"/>
          </p:cNvSpPr>
          <p:nvPr/>
        </p:nvSpPr>
        <p:spPr bwMode="auto">
          <a:xfrm>
            <a:off x="5943600" y="4267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9" name="Oval 33"/>
          <p:cNvSpPr>
            <a:spLocks noChangeArrowheads="1"/>
          </p:cNvSpPr>
          <p:nvPr/>
        </p:nvSpPr>
        <p:spPr bwMode="auto">
          <a:xfrm>
            <a:off x="5715000" y="4114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0" name="Oval 34"/>
          <p:cNvSpPr>
            <a:spLocks noChangeArrowheads="1"/>
          </p:cNvSpPr>
          <p:nvPr/>
        </p:nvSpPr>
        <p:spPr bwMode="auto">
          <a:xfrm>
            <a:off x="5410200" y="4267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1" name="Oval 35"/>
          <p:cNvSpPr>
            <a:spLocks noChangeArrowheads="1"/>
          </p:cNvSpPr>
          <p:nvPr/>
        </p:nvSpPr>
        <p:spPr bwMode="auto">
          <a:xfrm>
            <a:off x="5257800" y="3962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2" name="Oval 36"/>
          <p:cNvSpPr>
            <a:spLocks noChangeArrowheads="1"/>
          </p:cNvSpPr>
          <p:nvPr/>
        </p:nvSpPr>
        <p:spPr bwMode="auto">
          <a:xfrm>
            <a:off x="5562600" y="3810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3" name="Oval 37"/>
          <p:cNvSpPr>
            <a:spLocks noChangeArrowheads="1"/>
          </p:cNvSpPr>
          <p:nvPr/>
        </p:nvSpPr>
        <p:spPr bwMode="auto">
          <a:xfrm>
            <a:off x="6934200" y="3810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4" name="Oval 38"/>
          <p:cNvSpPr>
            <a:spLocks noChangeArrowheads="1"/>
          </p:cNvSpPr>
          <p:nvPr/>
        </p:nvSpPr>
        <p:spPr bwMode="auto">
          <a:xfrm>
            <a:off x="6781800" y="4267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5" name="Oval 39"/>
          <p:cNvSpPr>
            <a:spLocks noChangeArrowheads="1"/>
          </p:cNvSpPr>
          <p:nvPr/>
        </p:nvSpPr>
        <p:spPr bwMode="auto">
          <a:xfrm>
            <a:off x="6629400" y="4114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6" name="Oval 40"/>
          <p:cNvSpPr>
            <a:spLocks noChangeArrowheads="1"/>
          </p:cNvSpPr>
          <p:nvPr/>
        </p:nvSpPr>
        <p:spPr bwMode="auto">
          <a:xfrm>
            <a:off x="6400800" y="4343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7" name="Oval 41"/>
          <p:cNvSpPr>
            <a:spLocks noChangeArrowheads="1"/>
          </p:cNvSpPr>
          <p:nvPr/>
        </p:nvSpPr>
        <p:spPr bwMode="auto">
          <a:xfrm>
            <a:off x="6477000" y="3810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8" name="Oval 42"/>
          <p:cNvSpPr>
            <a:spLocks noChangeArrowheads="1"/>
          </p:cNvSpPr>
          <p:nvPr/>
        </p:nvSpPr>
        <p:spPr bwMode="auto">
          <a:xfrm>
            <a:off x="6172200" y="3962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9" name="Oval 43"/>
          <p:cNvSpPr>
            <a:spLocks noChangeArrowheads="1"/>
          </p:cNvSpPr>
          <p:nvPr/>
        </p:nvSpPr>
        <p:spPr bwMode="auto">
          <a:xfrm>
            <a:off x="7543800" y="4267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00" name="Oval 44"/>
          <p:cNvSpPr>
            <a:spLocks noChangeArrowheads="1"/>
          </p:cNvSpPr>
          <p:nvPr/>
        </p:nvSpPr>
        <p:spPr bwMode="auto">
          <a:xfrm>
            <a:off x="7239000" y="4038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01" name="Oval 45"/>
          <p:cNvSpPr>
            <a:spLocks noChangeArrowheads="1"/>
          </p:cNvSpPr>
          <p:nvPr/>
        </p:nvSpPr>
        <p:spPr bwMode="auto">
          <a:xfrm>
            <a:off x="7010400" y="4114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02" name="Oval 46"/>
          <p:cNvSpPr>
            <a:spLocks noChangeArrowheads="1"/>
          </p:cNvSpPr>
          <p:nvPr/>
        </p:nvSpPr>
        <p:spPr bwMode="auto">
          <a:xfrm>
            <a:off x="7848600" y="4114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03" name="Oval 47"/>
          <p:cNvSpPr>
            <a:spLocks noChangeArrowheads="1"/>
          </p:cNvSpPr>
          <p:nvPr/>
        </p:nvSpPr>
        <p:spPr bwMode="auto">
          <a:xfrm>
            <a:off x="8001000" y="3733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04" name="Oval 48"/>
          <p:cNvSpPr>
            <a:spLocks noChangeArrowheads="1"/>
          </p:cNvSpPr>
          <p:nvPr/>
        </p:nvSpPr>
        <p:spPr bwMode="auto">
          <a:xfrm>
            <a:off x="7543800" y="3886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05" name="Oval 49"/>
          <p:cNvSpPr>
            <a:spLocks noChangeArrowheads="1"/>
          </p:cNvSpPr>
          <p:nvPr/>
        </p:nvSpPr>
        <p:spPr bwMode="auto">
          <a:xfrm>
            <a:off x="8077200" y="4267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06" name="Rectangle 50"/>
          <p:cNvSpPr>
            <a:spLocks noChangeArrowheads="1"/>
          </p:cNvSpPr>
          <p:nvPr/>
        </p:nvSpPr>
        <p:spPr bwMode="auto">
          <a:xfrm rot="16200000">
            <a:off x="77787" y="3421063"/>
            <a:ext cx="13049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0" baseline="0">
                <a:solidFill>
                  <a:schemeClr val="tx1"/>
                </a:solidFill>
                <a:latin typeface="Arial" charset="0"/>
              </a:rPr>
              <a:t>residuals</a:t>
            </a:r>
          </a:p>
        </p:txBody>
      </p:sp>
      <p:sp>
        <p:nvSpPr>
          <p:cNvPr id="1017907" name="Rectangle 51"/>
          <p:cNvSpPr>
            <a:spLocks noChangeArrowheads="1"/>
          </p:cNvSpPr>
          <p:nvPr/>
        </p:nvSpPr>
        <p:spPr bwMode="auto">
          <a:xfrm rot="16200000">
            <a:off x="4344987" y="4037013"/>
            <a:ext cx="13049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0" baseline="0">
                <a:solidFill>
                  <a:schemeClr val="tx1"/>
                </a:solidFill>
                <a:latin typeface="Arial" charset="0"/>
              </a:rPr>
              <a:t>residuals</a:t>
            </a:r>
          </a:p>
        </p:txBody>
      </p:sp>
      <p:sp>
        <p:nvSpPr>
          <p:cNvPr id="1017908" name="Line 52"/>
          <p:cNvSpPr>
            <a:spLocks noChangeShapeType="1"/>
          </p:cNvSpPr>
          <p:nvPr/>
        </p:nvSpPr>
        <p:spPr bwMode="auto">
          <a:xfrm>
            <a:off x="1066800" y="4857750"/>
            <a:ext cx="0" cy="139065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09" name="Line 53"/>
          <p:cNvSpPr>
            <a:spLocks noChangeShapeType="1"/>
          </p:cNvSpPr>
          <p:nvPr/>
        </p:nvSpPr>
        <p:spPr bwMode="auto">
          <a:xfrm>
            <a:off x="1066800" y="5486400"/>
            <a:ext cx="3073400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0" name="Rectangle 54"/>
          <p:cNvSpPr>
            <a:spLocks noChangeArrowheads="1"/>
          </p:cNvSpPr>
          <p:nvPr/>
        </p:nvSpPr>
        <p:spPr bwMode="auto">
          <a:xfrm>
            <a:off x="4173538" y="5257800"/>
            <a:ext cx="4921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aseline="0">
                <a:solidFill>
                  <a:schemeClr val="bg2"/>
                </a:solidFill>
                <a:latin typeface="Arial" charset="0"/>
              </a:rPr>
              <a:t>X</a:t>
            </a:r>
          </a:p>
        </p:txBody>
      </p:sp>
      <p:sp>
        <p:nvSpPr>
          <p:cNvPr id="1017911" name="Oval 55"/>
          <p:cNvSpPr>
            <a:spLocks noChangeArrowheads="1"/>
          </p:cNvSpPr>
          <p:nvPr/>
        </p:nvSpPr>
        <p:spPr bwMode="auto">
          <a:xfrm>
            <a:off x="1752600" y="5181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2" name="Oval 56"/>
          <p:cNvSpPr>
            <a:spLocks noChangeArrowheads="1"/>
          </p:cNvSpPr>
          <p:nvPr/>
        </p:nvSpPr>
        <p:spPr bwMode="auto">
          <a:xfrm>
            <a:off x="1447800" y="5257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3" name="Oval 57"/>
          <p:cNvSpPr>
            <a:spLocks noChangeArrowheads="1"/>
          </p:cNvSpPr>
          <p:nvPr/>
        </p:nvSpPr>
        <p:spPr bwMode="auto">
          <a:xfrm>
            <a:off x="1905000" y="537527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4" name="Oval 58"/>
          <p:cNvSpPr>
            <a:spLocks noChangeArrowheads="1"/>
          </p:cNvSpPr>
          <p:nvPr/>
        </p:nvSpPr>
        <p:spPr bwMode="auto">
          <a:xfrm>
            <a:off x="2133600" y="5638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5" name="Oval 59"/>
          <p:cNvSpPr>
            <a:spLocks noChangeArrowheads="1"/>
          </p:cNvSpPr>
          <p:nvPr/>
        </p:nvSpPr>
        <p:spPr bwMode="auto">
          <a:xfrm>
            <a:off x="2362200" y="5791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6" name="Oval 60"/>
          <p:cNvSpPr>
            <a:spLocks noChangeArrowheads="1"/>
          </p:cNvSpPr>
          <p:nvPr/>
        </p:nvSpPr>
        <p:spPr bwMode="auto">
          <a:xfrm>
            <a:off x="1219200" y="552767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7" name="Oval 61"/>
          <p:cNvSpPr>
            <a:spLocks noChangeArrowheads="1"/>
          </p:cNvSpPr>
          <p:nvPr/>
        </p:nvSpPr>
        <p:spPr bwMode="auto">
          <a:xfrm>
            <a:off x="2971800" y="514667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8" name="Oval 62"/>
          <p:cNvSpPr>
            <a:spLocks noChangeArrowheads="1"/>
          </p:cNvSpPr>
          <p:nvPr/>
        </p:nvSpPr>
        <p:spPr bwMode="auto">
          <a:xfrm>
            <a:off x="2743200" y="529907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9" name="Oval 63"/>
          <p:cNvSpPr>
            <a:spLocks noChangeArrowheads="1"/>
          </p:cNvSpPr>
          <p:nvPr/>
        </p:nvSpPr>
        <p:spPr bwMode="auto">
          <a:xfrm>
            <a:off x="2590800" y="5638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20" name="Oval 64"/>
          <p:cNvSpPr>
            <a:spLocks noChangeArrowheads="1"/>
          </p:cNvSpPr>
          <p:nvPr/>
        </p:nvSpPr>
        <p:spPr bwMode="auto">
          <a:xfrm>
            <a:off x="3581400" y="5638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21" name="Oval 65"/>
          <p:cNvSpPr>
            <a:spLocks noChangeArrowheads="1"/>
          </p:cNvSpPr>
          <p:nvPr/>
        </p:nvSpPr>
        <p:spPr bwMode="auto">
          <a:xfrm>
            <a:off x="3352800" y="5486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22" name="Oval 66"/>
          <p:cNvSpPr>
            <a:spLocks noChangeArrowheads="1"/>
          </p:cNvSpPr>
          <p:nvPr/>
        </p:nvSpPr>
        <p:spPr bwMode="auto">
          <a:xfrm>
            <a:off x="3200400" y="522287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23" name="Oval 67"/>
          <p:cNvSpPr>
            <a:spLocks noChangeArrowheads="1"/>
          </p:cNvSpPr>
          <p:nvPr/>
        </p:nvSpPr>
        <p:spPr bwMode="auto">
          <a:xfrm>
            <a:off x="3886200" y="5562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24" name="Rectangle 68"/>
          <p:cNvSpPr>
            <a:spLocks noChangeArrowheads="1"/>
          </p:cNvSpPr>
          <p:nvPr/>
        </p:nvSpPr>
        <p:spPr bwMode="auto">
          <a:xfrm rot="16200000">
            <a:off x="77787" y="5332413"/>
            <a:ext cx="13049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0" baseline="0">
                <a:solidFill>
                  <a:schemeClr val="tx1"/>
                </a:solidFill>
                <a:latin typeface="Arial" charset="0"/>
              </a:rPr>
              <a:t>residuals</a:t>
            </a:r>
          </a:p>
        </p:txBody>
      </p:sp>
      <p:sp>
        <p:nvSpPr>
          <p:cNvPr id="1017925" name="Freeform 69"/>
          <p:cNvSpPr>
            <a:spLocks/>
          </p:cNvSpPr>
          <p:nvPr/>
        </p:nvSpPr>
        <p:spPr bwMode="auto">
          <a:xfrm>
            <a:off x="1116013" y="5003800"/>
            <a:ext cx="3303587" cy="657225"/>
          </a:xfrm>
          <a:custGeom>
            <a:avLst/>
            <a:gdLst>
              <a:gd name="T0" fmla="*/ 11 w 2081"/>
              <a:gd name="T1" fmla="*/ 388 h 414"/>
              <a:gd name="T2" fmla="*/ 65 w 2081"/>
              <a:gd name="T3" fmla="*/ 352 h 414"/>
              <a:gd name="T4" fmla="*/ 401 w 2081"/>
              <a:gd name="T5" fmla="*/ 16 h 414"/>
              <a:gd name="T6" fmla="*/ 833 w 2081"/>
              <a:gd name="T7" fmla="*/ 400 h 414"/>
              <a:gd name="T8" fmla="*/ 1217 w 2081"/>
              <a:gd name="T9" fmla="*/ 16 h 414"/>
              <a:gd name="T10" fmla="*/ 1697 w 2081"/>
              <a:gd name="T11" fmla="*/ 304 h 414"/>
              <a:gd name="T12" fmla="*/ 2081 w 2081"/>
              <a:gd name="T13" fmla="*/ 16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1" h="414">
                <a:moveTo>
                  <a:pt x="11" y="388"/>
                </a:moveTo>
                <a:cubicBezTo>
                  <a:pt x="20" y="381"/>
                  <a:pt x="0" y="414"/>
                  <a:pt x="65" y="352"/>
                </a:cubicBezTo>
                <a:cubicBezTo>
                  <a:pt x="130" y="290"/>
                  <a:pt x="273" y="8"/>
                  <a:pt x="401" y="16"/>
                </a:cubicBezTo>
                <a:cubicBezTo>
                  <a:pt x="529" y="24"/>
                  <a:pt x="697" y="400"/>
                  <a:pt x="833" y="400"/>
                </a:cubicBezTo>
                <a:cubicBezTo>
                  <a:pt x="969" y="400"/>
                  <a:pt x="1073" y="32"/>
                  <a:pt x="1217" y="16"/>
                </a:cubicBezTo>
                <a:cubicBezTo>
                  <a:pt x="1361" y="0"/>
                  <a:pt x="1553" y="280"/>
                  <a:pt x="1697" y="304"/>
                </a:cubicBezTo>
                <a:cubicBezTo>
                  <a:pt x="1841" y="328"/>
                  <a:pt x="2017" y="184"/>
                  <a:pt x="2081" y="160"/>
                </a:cubicBezTo>
              </a:path>
            </a:pathLst>
          </a:custGeom>
          <a:noFill/>
          <a:ln w="28575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17926" name="Freeform 70"/>
          <p:cNvSpPr>
            <a:spLocks/>
          </p:cNvSpPr>
          <p:nvPr/>
        </p:nvSpPr>
        <p:spPr bwMode="auto">
          <a:xfrm>
            <a:off x="1192213" y="5551488"/>
            <a:ext cx="3398837" cy="668337"/>
          </a:xfrm>
          <a:custGeom>
            <a:avLst/>
            <a:gdLst>
              <a:gd name="T0" fmla="*/ 11 w 2141"/>
              <a:gd name="T1" fmla="*/ 397 h 421"/>
              <a:gd name="T2" fmla="*/ 65 w 2141"/>
              <a:gd name="T3" fmla="*/ 359 h 421"/>
              <a:gd name="T4" fmla="*/ 401 w 2141"/>
              <a:gd name="T5" fmla="*/ 23 h 421"/>
              <a:gd name="T6" fmla="*/ 833 w 2141"/>
              <a:gd name="T7" fmla="*/ 407 h 421"/>
              <a:gd name="T8" fmla="*/ 1217 w 2141"/>
              <a:gd name="T9" fmla="*/ 23 h 421"/>
              <a:gd name="T10" fmla="*/ 1703 w 2141"/>
              <a:gd name="T11" fmla="*/ 271 h 421"/>
              <a:gd name="T12" fmla="*/ 2141 w 2141"/>
              <a:gd name="T13" fmla="*/ 79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41" h="421">
                <a:moveTo>
                  <a:pt x="11" y="397"/>
                </a:moveTo>
                <a:cubicBezTo>
                  <a:pt x="20" y="392"/>
                  <a:pt x="0" y="421"/>
                  <a:pt x="65" y="359"/>
                </a:cubicBezTo>
                <a:cubicBezTo>
                  <a:pt x="130" y="297"/>
                  <a:pt x="273" y="15"/>
                  <a:pt x="401" y="23"/>
                </a:cubicBezTo>
                <a:cubicBezTo>
                  <a:pt x="529" y="31"/>
                  <a:pt x="697" y="407"/>
                  <a:pt x="833" y="407"/>
                </a:cubicBezTo>
                <a:cubicBezTo>
                  <a:pt x="969" y="407"/>
                  <a:pt x="1072" y="46"/>
                  <a:pt x="1217" y="23"/>
                </a:cubicBezTo>
                <a:cubicBezTo>
                  <a:pt x="1362" y="0"/>
                  <a:pt x="1549" y="262"/>
                  <a:pt x="1703" y="271"/>
                </a:cubicBezTo>
                <a:cubicBezTo>
                  <a:pt x="1857" y="280"/>
                  <a:pt x="2050" y="119"/>
                  <a:pt x="2141" y="79"/>
                </a:cubicBezTo>
              </a:path>
            </a:pathLst>
          </a:custGeom>
          <a:noFill/>
          <a:ln w="28575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17927" name="Line 71"/>
          <p:cNvSpPr>
            <a:spLocks noChangeShapeType="1"/>
          </p:cNvSpPr>
          <p:nvPr/>
        </p:nvSpPr>
        <p:spPr bwMode="auto">
          <a:xfrm>
            <a:off x="4724400" y="1676400"/>
            <a:ext cx="0" cy="4724400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17928" name="Rectangle 72"/>
          <p:cNvSpPr>
            <a:spLocks noChangeArrowheads="1"/>
          </p:cNvSpPr>
          <p:nvPr/>
        </p:nvSpPr>
        <p:spPr bwMode="auto">
          <a:xfrm>
            <a:off x="4800600" y="1830387"/>
            <a:ext cx="914400" cy="91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b="0" baseline="0" dirty="0">
                <a:solidFill>
                  <a:srgbClr val="FF0000"/>
                </a:solidFill>
                <a:latin typeface="Wingdings" charset="0"/>
              </a:rPr>
              <a:t></a:t>
            </a:r>
          </a:p>
        </p:txBody>
      </p:sp>
      <p:sp>
        <p:nvSpPr>
          <p:cNvPr id="1017929" name="Rectangle 73"/>
          <p:cNvSpPr>
            <a:spLocks noChangeArrowheads="1"/>
          </p:cNvSpPr>
          <p:nvPr/>
        </p:nvSpPr>
        <p:spPr bwMode="auto">
          <a:xfrm>
            <a:off x="0" y="6510338"/>
            <a:ext cx="7854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sz="1600" b="0" baseline="0" dirty="0">
                <a:solidFill>
                  <a:schemeClr val="tx1"/>
                </a:solidFill>
              </a:rPr>
              <a:t>Slide from: Statistics for Managers Using Microsoft® Excel  4th Edition, 2004 Prentice-Hall</a:t>
            </a:r>
          </a:p>
        </p:txBody>
      </p:sp>
    </p:spTree>
    <p:extLst>
      <p:ext uri="{BB962C8B-B14F-4D97-AF65-F5344CB8AC3E}">
        <p14:creationId xmlns:p14="http://schemas.microsoft.com/office/powerpoint/2010/main" val="8290313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is not Causation</a:t>
            </a:r>
            <a:endParaRPr lang="en-US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There is a 0.91 correlation between ice cream consumption and drowning deaths.</a:t>
            </a:r>
          </a:p>
          <a:p>
            <a:pPr lvl="2"/>
            <a:r>
              <a:rPr lang="en-US" dirty="0" smtClean="0"/>
              <a:t>Does eating ice cream cause drowning?  </a:t>
            </a:r>
          </a:p>
          <a:p>
            <a:pPr lvl="2"/>
            <a:r>
              <a:rPr lang="en-US" dirty="0" smtClean="0"/>
              <a:t>Does grief cause us to eat more ice cream?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6447980"/>
            <a:ext cx="9428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Adapted from: http</a:t>
            </a:r>
            <a:r>
              <a:rPr lang="en-US" dirty="0"/>
              <a:t>://</a:t>
            </a:r>
            <a:r>
              <a:rPr lang="en-US" dirty="0" err="1"/>
              <a:t>www.sjsu.edu</a:t>
            </a:r>
            <a:r>
              <a:rPr lang="en-US" dirty="0" smtClean="0"/>
              <a:t>/people</a:t>
            </a:r>
            <a:r>
              <a:rPr lang="en-US" dirty="0"/>
              <a:t>/</a:t>
            </a:r>
            <a:r>
              <a:rPr lang="en-US" dirty="0" err="1"/>
              <a:t>steven.</a:t>
            </a:r>
            <a:r>
              <a:rPr lang="en-US" b="1" dirty="0" err="1"/>
              <a:t>macramalla</a:t>
            </a:r>
            <a:r>
              <a:rPr lang="en-US" dirty="0"/>
              <a:t>/courses/stats95/s1/</a:t>
            </a:r>
            <a:r>
              <a:rPr lang="en-US" b="1" dirty="0"/>
              <a:t>lecture 10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7386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8189868" cy="990107"/>
          </a:xfrm>
        </p:spPr>
        <p:txBody>
          <a:bodyPr/>
          <a:lstStyle/>
          <a:p>
            <a:r>
              <a:rPr lang="en-US" dirty="0" smtClean="0"/>
              <a:t>How can we test these associations?</a:t>
            </a:r>
            <a:endParaRPr lang="en-US" dirty="0"/>
          </a:p>
        </p:txBody>
      </p:sp>
      <p:pic>
        <p:nvPicPr>
          <p:cNvPr id="53252" name="Picture 4" descr="Nolan_fig05_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00" y="2286000"/>
            <a:ext cx="3006725" cy="338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3" name="Text Box 5"/>
          <p:cNvSpPr txBox="1">
            <a:spLocks noChangeArrowheads="1"/>
          </p:cNvSpPr>
          <p:nvPr/>
        </p:nvSpPr>
        <p:spPr bwMode="auto">
          <a:xfrm>
            <a:off x="5659773" y="2314357"/>
            <a:ext cx="31496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dirty="0">
                <a:solidFill>
                  <a:srgbClr val="535353"/>
                </a:solidFill>
              </a:rPr>
              <a:t>Three Possible Causal Explanations for a Correlation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-1" y="6447980"/>
            <a:ext cx="9428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Adapted from: http</a:t>
            </a:r>
            <a:r>
              <a:rPr lang="en-US" dirty="0"/>
              <a:t>://</a:t>
            </a:r>
            <a:r>
              <a:rPr lang="en-US" dirty="0" err="1"/>
              <a:t>www.sjsu.edu</a:t>
            </a:r>
            <a:r>
              <a:rPr lang="en-US" dirty="0" smtClean="0"/>
              <a:t>/people</a:t>
            </a:r>
            <a:r>
              <a:rPr lang="en-US" dirty="0"/>
              <a:t>/</a:t>
            </a:r>
            <a:r>
              <a:rPr lang="en-US" dirty="0" err="1"/>
              <a:t>steven.</a:t>
            </a:r>
            <a:r>
              <a:rPr lang="en-US" b="1" dirty="0" err="1"/>
              <a:t>macramalla</a:t>
            </a:r>
            <a:r>
              <a:rPr lang="en-US" dirty="0"/>
              <a:t>/courses/stats95/s1/</a:t>
            </a:r>
            <a:r>
              <a:rPr lang="en-US" b="1" dirty="0"/>
              <a:t>lecture 10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385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Statistical Tests: T-Test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2" y="1423820"/>
            <a:ext cx="7761058" cy="4379976"/>
          </a:xfrm>
        </p:spPr>
        <p:txBody>
          <a:bodyPr/>
          <a:lstStyle/>
          <a:p>
            <a:pPr marL="0" lvl="1" indent="0">
              <a:buClr>
                <a:schemeClr val="accent3"/>
              </a:buClr>
              <a:buSzTx/>
              <a:buNone/>
            </a:pPr>
            <a:r>
              <a:rPr lang="en-US" dirty="0" smtClean="0"/>
              <a:t>T-Test</a:t>
            </a:r>
          </a:p>
          <a:p>
            <a:pPr lvl="1"/>
            <a:r>
              <a:rPr lang="en-US" dirty="0" smtClean="0"/>
              <a:t>Tests for </a:t>
            </a:r>
            <a:r>
              <a:rPr lang="en-US" i="1" dirty="0" smtClean="0"/>
              <a:t>difference between two samples</a:t>
            </a:r>
          </a:p>
          <a:p>
            <a:pPr lvl="1"/>
            <a:r>
              <a:rPr lang="en-US" dirty="0" smtClean="0"/>
              <a:t>Best used to determine what is ‘worthy of a second look’</a:t>
            </a:r>
          </a:p>
          <a:p>
            <a:pPr lvl="1"/>
            <a:r>
              <a:rPr lang="en-US" dirty="0" smtClean="0"/>
              <a:t>Limited in its applicability to normal, independent data</a:t>
            </a:r>
          </a:p>
          <a:p>
            <a:pPr lvl="1"/>
            <a:r>
              <a:rPr lang="en-US" dirty="0" smtClean="0"/>
              <a:t>The more implausible the hypothesis, the greater chance that it is a ‘false alarm’</a:t>
            </a:r>
          </a:p>
          <a:p>
            <a:pPr lvl="1"/>
            <a:r>
              <a:rPr lang="en-US" dirty="0" smtClean="0"/>
              <a:t>Does not help to document </a:t>
            </a:r>
            <a:r>
              <a:rPr lang="en-US" i="1" dirty="0" smtClean="0"/>
              <a:t>effect size </a:t>
            </a:r>
            <a:r>
              <a:rPr lang="en-US" dirty="0" smtClean="0"/>
              <a:t>[the actual difference between groups], just </a:t>
            </a:r>
            <a:r>
              <a:rPr lang="en-US" i="1" dirty="0" smtClean="0"/>
              <a:t>effect likelihood</a:t>
            </a:r>
          </a:p>
          <a:p>
            <a:pPr lvl="1"/>
            <a:r>
              <a:rPr lang="en-US" dirty="0" smtClean="0"/>
              <a:t>Susceptible to ‘data dredging’ </a:t>
            </a:r>
          </a:p>
          <a:p>
            <a:pPr lvl="2"/>
            <a:r>
              <a:rPr lang="en-US" dirty="0" smtClean="0"/>
              <a:t>Varied tests looking for a significant result</a:t>
            </a:r>
          </a:p>
          <a:p>
            <a:pPr lvl="2"/>
            <a:r>
              <a:rPr lang="en-US" dirty="0" smtClean="0"/>
              <a:t>Adjustments mid experiment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56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45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704814" y="4974956"/>
            <a:ext cx="64729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704814" y="774915"/>
            <a:ext cx="0" cy="4200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304216" y="4502258"/>
            <a:ext cx="232475" cy="4572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04684" y="3679298"/>
            <a:ext cx="232475" cy="12801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790122" y="3679298"/>
            <a:ext cx="232475" cy="12801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047169" y="3130658"/>
            <a:ext cx="232475" cy="18288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047985" y="3953618"/>
            <a:ext cx="232475" cy="10058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294594" y="4319378"/>
            <a:ext cx="232475" cy="6400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529303" y="3404978"/>
            <a:ext cx="232475" cy="15544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499243" y="3587858"/>
            <a:ext cx="232475" cy="1371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256758" y="2582018"/>
            <a:ext cx="232475" cy="23774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988217" y="4227938"/>
            <a:ext cx="232475" cy="73152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4897247" y="519900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06907" y="26192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3421390" y="929898"/>
            <a:ext cx="0" cy="402956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153760" y="945396"/>
            <a:ext cx="0" cy="402956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47637" y="125536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</a:t>
            </a:r>
            <a:r>
              <a:rPr lang="en-US" baseline="-25000" smtClean="0"/>
              <a:t>1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368843" y="125536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1896228" y="279861"/>
            <a:ext cx="6280441" cy="990107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>
            <a:lvl1pPr algn="l" defTabSz="457200" rtl="0" eaLnBrk="1" latinLnBrk="0" hangingPunct="1">
              <a:lnSpc>
                <a:spcPts val="3400"/>
              </a:lnSpc>
              <a:spcBef>
                <a:spcPts val="0"/>
              </a:spcBef>
              <a:buNone/>
              <a:defRPr sz="3200" b="0" i="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mtClean="0"/>
              <a:t>Is there a difference?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08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46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704814" y="4974956"/>
            <a:ext cx="64729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704814" y="774915"/>
            <a:ext cx="0" cy="4200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304216" y="4502258"/>
            <a:ext cx="232475" cy="4572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04684" y="3679298"/>
            <a:ext cx="232475" cy="12801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790122" y="3679298"/>
            <a:ext cx="232475" cy="12801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047169" y="3130658"/>
            <a:ext cx="232475" cy="18288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047985" y="3953618"/>
            <a:ext cx="232475" cy="10058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294594" y="4319378"/>
            <a:ext cx="232475" cy="6400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529303" y="3404978"/>
            <a:ext cx="232475" cy="15544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499243" y="3587858"/>
            <a:ext cx="232475" cy="1371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256758" y="2582018"/>
            <a:ext cx="232475" cy="23774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988217" y="4227938"/>
            <a:ext cx="232475" cy="73152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4897247" y="519900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06907" y="26192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536691" y="929898"/>
            <a:ext cx="1743769" cy="402336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022596" y="929898"/>
            <a:ext cx="2198095" cy="402336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3421390" y="929898"/>
            <a:ext cx="0" cy="402956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153760" y="945396"/>
            <a:ext cx="0" cy="402956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47637" y="125536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</a:t>
            </a:r>
            <a:r>
              <a:rPr lang="en-US" baseline="-25000" smtClean="0"/>
              <a:t>1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368843" y="125536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209317" y="449856"/>
            <a:ext cx="24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95% confidence interval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930520" y="445070"/>
            <a:ext cx="24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95% </a:t>
            </a:r>
            <a:r>
              <a:rPr lang="en-US" smtClean="0"/>
              <a:t>confidence interval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0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47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704814" y="4974956"/>
            <a:ext cx="64729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704814" y="774915"/>
            <a:ext cx="0" cy="4200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304216" y="4502258"/>
            <a:ext cx="232475" cy="4572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62199" y="4227938"/>
            <a:ext cx="232475" cy="7315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04684" y="3679298"/>
            <a:ext cx="232475" cy="12801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790122" y="3679298"/>
            <a:ext cx="232475" cy="12801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047169" y="3130658"/>
            <a:ext cx="232475" cy="18288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05152" y="2399138"/>
            <a:ext cx="232475" cy="25603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47637" y="2619214"/>
            <a:ext cx="232475" cy="23402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047985" y="3953618"/>
            <a:ext cx="232475" cy="10058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294594" y="4319378"/>
            <a:ext cx="232475" cy="6400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044333" y="4685138"/>
            <a:ext cx="232475" cy="27432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286818" y="4090778"/>
            <a:ext cx="232475" cy="8686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529303" y="3404978"/>
            <a:ext cx="232475" cy="15544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499243" y="3587858"/>
            <a:ext cx="232475" cy="1371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771788" y="3222098"/>
            <a:ext cx="232475" cy="173736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014273" y="2490578"/>
            <a:ext cx="232475" cy="24688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256758" y="2582018"/>
            <a:ext cx="232475" cy="23774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741608" y="3953618"/>
            <a:ext cx="232475" cy="10058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988217" y="4227938"/>
            <a:ext cx="232475" cy="73152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4897247" y="519900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06907" y="26192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3421390" y="929898"/>
            <a:ext cx="0" cy="402956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153760" y="945396"/>
            <a:ext cx="0" cy="402956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547637" y="125536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</a:t>
            </a:r>
            <a:r>
              <a:rPr lang="en-US" baseline="-25000" smtClean="0"/>
              <a:t>1</a:t>
            </a:r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368843" y="125536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1896228" y="279861"/>
            <a:ext cx="6280441" cy="990107"/>
          </a:xfrm>
        </p:spPr>
        <p:txBody>
          <a:bodyPr anchor="t"/>
          <a:lstStyle/>
          <a:p>
            <a:r>
              <a:rPr lang="en-US" dirty="0" smtClean="0"/>
              <a:t>Is there a difference?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93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48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704814" y="4974956"/>
            <a:ext cx="64729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704814" y="774915"/>
            <a:ext cx="0" cy="4200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304216" y="4502258"/>
            <a:ext cx="232475" cy="4572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62199" y="4227938"/>
            <a:ext cx="232475" cy="7315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04684" y="3679298"/>
            <a:ext cx="232475" cy="12801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790122" y="3679298"/>
            <a:ext cx="232475" cy="12801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047169" y="3130658"/>
            <a:ext cx="232475" cy="18288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05152" y="2399138"/>
            <a:ext cx="232475" cy="25603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47637" y="2619214"/>
            <a:ext cx="232475" cy="23402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047985" y="3953618"/>
            <a:ext cx="232475" cy="10058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294594" y="4319378"/>
            <a:ext cx="232475" cy="6400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044333" y="4685138"/>
            <a:ext cx="232475" cy="27432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286818" y="4090778"/>
            <a:ext cx="232475" cy="8686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529303" y="3404978"/>
            <a:ext cx="232475" cy="15544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499243" y="3587858"/>
            <a:ext cx="232475" cy="1371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771788" y="3222098"/>
            <a:ext cx="232475" cy="173736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014273" y="2490578"/>
            <a:ext cx="232475" cy="24688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256758" y="2582018"/>
            <a:ext cx="232475" cy="23774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741608" y="3953618"/>
            <a:ext cx="232475" cy="10058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988217" y="4227938"/>
            <a:ext cx="232475" cy="73152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4897247" y="519900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06907" y="26192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3421390" y="929898"/>
            <a:ext cx="0" cy="402956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153760" y="945396"/>
            <a:ext cx="0" cy="402956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047169" y="929898"/>
            <a:ext cx="732943" cy="402336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752166" y="929898"/>
            <a:ext cx="732943" cy="402336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547637" y="125536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</a:t>
            </a:r>
            <a:r>
              <a:rPr lang="en-US" baseline="-25000" smtClean="0"/>
              <a:t>1</a:t>
            </a:r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368843" y="125536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209317" y="449856"/>
            <a:ext cx="24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95% confidence interval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930520" y="445070"/>
            <a:ext cx="24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95% </a:t>
            </a:r>
            <a:r>
              <a:rPr lang="en-US" smtClean="0"/>
              <a:t>confidence interval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9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Flaws with p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not tell us the likelihood something is true. It only lets us reject or accept a </a:t>
            </a:r>
            <a:r>
              <a:rPr lang="en-US" dirty="0" err="1" smtClean="0"/>
              <a:t>hyp</a:t>
            </a:r>
            <a:r>
              <a:rPr lang="en-US" dirty="0" smtClean="0"/>
              <a:t>.</a:t>
            </a:r>
          </a:p>
          <a:p>
            <a:r>
              <a:rPr lang="en-US" dirty="0" smtClean="0"/>
              <a:t>Gives a yes or no answer: Either the null hypothesis is rejected (the result would be unlikely [defined by </a:t>
            </a:r>
            <a:r>
              <a:rPr lang="en-US" dirty="0" smtClean="0">
                <a:sym typeface="Symbol" charset="0"/>
              </a:rPr>
              <a:t>] </a:t>
            </a:r>
            <a:r>
              <a:rPr lang="en-US" dirty="0" smtClean="0"/>
              <a:t>in a world where the null hypothesis was true) or it </a:t>
            </a:r>
            <a:r>
              <a:rPr lang="en-US" i="1" dirty="0" smtClean="0"/>
              <a:t>cannot be rejected</a:t>
            </a:r>
          </a:p>
          <a:p>
            <a:r>
              <a:rPr lang="en-US" dirty="0" smtClean="0"/>
              <a:t>Doesn’t take prior knowledge into account</a:t>
            </a:r>
          </a:p>
          <a:p>
            <a:r>
              <a:rPr lang="en-US" dirty="0" smtClean="0"/>
              <a:t>Based on assumed ‘average’ sample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15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do we iterate?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82148" y="1632767"/>
            <a:ext cx="1912176" cy="75558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REQUIREMENTS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78004" y="2572664"/>
            <a:ext cx="1912176" cy="6988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10997" y="3898299"/>
            <a:ext cx="1912176" cy="7190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752150" y="3898299"/>
            <a:ext cx="1912176" cy="7287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TESTING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581573" y="5563524"/>
            <a:ext cx="1912176" cy="6585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USING</a:t>
            </a:r>
            <a:endParaRPr lang="en-US" dirty="0"/>
          </a:p>
        </p:txBody>
      </p:sp>
      <p:cxnSp>
        <p:nvCxnSpPr>
          <p:cNvPr id="13" name="Elbow Connector 12"/>
          <p:cNvCxnSpPr>
            <a:stCxn id="7" idx="3"/>
            <a:endCxn id="8" idx="0"/>
          </p:cNvCxnSpPr>
          <p:nvPr/>
        </p:nvCxnSpPr>
        <p:spPr>
          <a:xfrm>
            <a:off x="2994324" y="2010559"/>
            <a:ext cx="339768" cy="56210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8" idx="3"/>
            <a:endCxn id="9" idx="0"/>
          </p:cNvCxnSpPr>
          <p:nvPr/>
        </p:nvCxnSpPr>
        <p:spPr>
          <a:xfrm>
            <a:off x="4290180" y="2922113"/>
            <a:ext cx="1076905" cy="97618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9" idx="3"/>
            <a:endCxn id="10" idx="1"/>
          </p:cNvCxnSpPr>
          <p:nvPr/>
        </p:nvCxnSpPr>
        <p:spPr>
          <a:xfrm>
            <a:off x="6323173" y="4257803"/>
            <a:ext cx="428977" cy="48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0" idx="2"/>
            <a:endCxn id="11" idx="3"/>
          </p:cNvCxnSpPr>
          <p:nvPr/>
        </p:nvCxnSpPr>
        <p:spPr>
          <a:xfrm rot="5400000">
            <a:off x="6968113" y="5152670"/>
            <a:ext cx="1265762" cy="21448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686164" y="3881734"/>
            <a:ext cx="1295856" cy="6988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PROTOTYPE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22114" y="3881734"/>
            <a:ext cx="1339523" cy="6988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EVALUATE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6" idx="1"/>
            <a:endCxn id="18" idx="3"/>
          </p:cNvCxnSpPr>
          <p:nvPr/>
        </p:nvCxnSpPr>
        <p:spPr>
          <a:xfrm flipH="1">
            <a:off x="1861637" y="4231183"/>
            <a:ext cx="8245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8" idx="2"/>
            <a:endCxn id="16" idx="0"/>
          </p:cNvCxnSpPr>
          <p:nvPr/>
        </p:nvCxnSpPr>
        <p:spPr>
          <a:xfrm>
            <a:off x="3334092" y="3271561"/>
            <a:ext cx="0" cy="610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8" idx="1"/>
            <a:endCxn id="7" idx="1"/>
          </p:cNvCxnSpPr>
          <p:nvPr/>
        </p:nvCxnSpPr>
        <p:spPr>
          <a:xfrm rot="10800000" flipH="1">
            <a:off x="522114" y="2010559"/>
            <a:ext cx="560034" cy="2220624"/>
          </a:xfrm>
          <a:prstGeom prst="bentConnector3">
            <a:avLst>
              <a:gd name="adj1" fmla="val -4081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8" idx="0"/>
            <a:endCxn id="8" idx="1"/>
          </p:cNvCxnSpPr>
          <p:nvPr/>
        </p:nvCxnSpPr>
        <p:spPr>
          <a:xfrm rot="5400000" flipH="1" flipV="1">
            <a:off x="1305130" y="2808860"/>
            <a:ext cx="959621" cy="118612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0" idx="0"/>
            <a:endCxn id="7" idx="0"/>
          </p:cNvCxnSpPr>
          <p:nvPr/>
        </p:nvCxnSpPr>
        <p:spPr>
          <a:xfrm rot="16200000" flipV="1">
            <a:off x="3740471" y="-69468"/>
            <a:ext cx="2265532" cy="5670002"/>
          </a:xfrm>
          <a:prstGeom prst="bentConnector3">
            <a:avLst>
              <a:gd name="adj1" fmla="val 11009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1" idx="1"/>
            <a:endCxn id="7" idx="0"/>
          </p:cNvCxnSpPr>
          <p:nvPr/>
        </p:nvCxnSpPr>
        <p:spPr>
          <a:xfrm rot="10800000">
            <a:off x="2038237" y="1632767"/>
            <a:ext cx="3543337" cy="4260028"/>
          </a:xfrm>
          <a:prstGeom prst="bentConnector4">
            <a:avLst>
              <a:gd name="adj1" fmla="val 153669"/>
              <a:gd name="adj2" fmla="val 10536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80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Errors</a:t>
            </a:r>
            <a:endParaRPr lang="en-US" dirty="0"/>
          </a:p>
        </p:txBody>
      </p:sp>
      <p:graphicFrame>
        <p:nvGraphicFramePr>
          <p:cNvPr id="7" name="Group 37"/>
          <p:cNvGraphicFramePr>
            <a:graphicFrameLocks noGrp="1"/>
          </p:cNvGraphicFramePr>
          <p:nvPr>
            <p:extLst/>
          </p:nvPr>
        </p:nvGraphicFramePr>
        <p:xfrm>
          <a:off x="1567351" y="1478704"/>
          <a:ext cx="5958630" cy="3688080"/>
        </p:xfrm>
        <a:graphic>
          <a:graphicData uri="http://schemas.openxmlformats.org/drawingml/2006/table">
            <a:tbl>
              <a:tblPr firstRow="1" firstCol="1">
                <a:tableStyleId>{6E25E649-3F16-4E02-A733-19D2CDBF48F0}</a:tableStyleId>
              </a:tblPr>
              <a:tblGrid>
                <a:gridCol w="1986210"/>
                <a:gridCol w="1986210"/>
                <a:gridCol w="1986210"/>
              </a:tblGrid>
              <a:tr h="8493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Actually is: Same as Population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Actually is: Different than Population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/>
                </a:tc>
              </a:tr>
              <a:tr h="7461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Decision: is Same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H</a:t>
                      </a:r>
                      <a:r>
                        <a:rPr kumimoji="0" lang="en-US" sz="2800" u="none" strike="noStrike" cap="none" normalizeH="0" baseline="-25000" dirty="0" smtClean="0">
                          <a:ln>
                            <a:noFill/>
                          </a:ln>
                          <a:effectLst/>
                        </a:rPr>
                        <a:t>0</a:t>
                      </a: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(null): No difference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False negative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/>
                </a:tc>
              </a:tr>
              <a:tr h="8429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Decision: is Different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False positive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H</a:t>
                      </a:r>
                      <a:r>
                        <a:rPr kumimoji="0" lang="en-US" sz="2800" u="none" strike="noStrike" cap="none" normalizeH="0" baseline="-25000" dirty="0" smtClean="0">
                          <a:ln>
                            <a:noFill/>
                          </a:ln>
                          <a:effectLst/>
                        </a:rPr>
                        <a:t>1</a:t>
                      </a: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: Real difference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506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Could our Estimate </a:t>
            </a:r>
            <a:r>
              <a:rPr lang="en-US" dirty="0"/>
              <a:t>B</a:t>
            </a:r>
            <a:r>
              <a:rPr lang="en-US" dirty="0" smtClean="0"/>
              <a:t>e Wrong? </a:t>
            </a:r>
            <a:endParaRPr lang="en-US" dirty="0"/>
          </a:p>
        </p:txBody>
      </p:sp>
      <p:graphicFrame>
        <p:nvGraphicFramePr>
          <p:cNvPr id="32805" name="Group 37"/>
          <p:cNvGraphicFramePr>
            <a:graphicFrameLocks noGrp="1"/>
          </p:cNvGraphicFramePr>
          <p:nvPr>
            <p:extLst/>
          </p:nvPr>
        </p:nvGraphicFramePr>
        <p:xfrm>
          <a:off x="1567351" y="1478704"/>
          <a:ext cx="5958630" cy="3688080"/>
        </p:xfrm>
        <a:graphic>
          <a:graphicData uri="http://schemas.openxmlformats.org/drawingml/2006/table">
            <a:tbl>
              <a:tblPr firstRow="1" firstCol="1">
                <a:tableStyleId>{6E25E649-3F16-4E02-A733-19D2CDBF48F0}</a:tableStyleId>
              </a:tblPr>
              <a:tblGrid>
                <a:gridCol w="1986210"/>
                <a:gridCol w="1986210"/>
                <a:gridCol w="1986210"/>
              </a:tblGrid>
              <a:tr h="8493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Actually is: Same as Population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Actually is: Different than Population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/>
                </a:tc>
              </a:tr>
              <a:tr h="7461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Decision: is Same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H</a:t>
                      </a:r>
                      <a:r>
                        <a:rPr kumimoji="0" lang="en-US" sz="2800" u="none" strike="noStrike" cap="none" normalizeH="0" baseline="-25000" dirty="0" smtClean="0">
                          <a:ln>
                            <a:noFill/>
                          </a:ln>
                          <a:effectLst/>
                        </a:rPr>
                        <a:t>0</a:t>
                      </a: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(null): No difference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False negative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/>
                </a:tc>
              </a:tr>
              <a:tr h="8429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Decision: is Different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False positive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H</a:t>
                      </a:r>
                      <a:r>
                        <a:rPr kumimoji="0" lang="en-US" sz="2800" u="none" strike="noStrike" cap="none" normalizeH="0" baseline="-25000" dirty="0" smtClean="0">
                          <a:ln>
                            <a:noFill/>
                          </a:ln>
                          <a:effectLst/>
                        </a:rPr>
                        <a:t>1</a:t>
                      </a: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: Real difference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3590040" y="4191000"/>
            <a:ext cx="1878116" cy="9757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247095" y="5166782"/>
            <a:ext cx="3792189" cy="1588203"/>
          </a:xfrm>
          <a:prstGeom prst="borderCallout1">
            <a:avLst>
              <a:gd name="adj1" fmla="val 18750"/>
              <a:gd name="adj2" fmla="val -2381"/>
              <a:gd name="adj3" fmla="val -15489"/>
              <a:gd name="adj4" fmla="val -149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Erroneously detect a difference (Type I error).  Directly affected by </a:t>
            </a:r>
            <a:r>
              <a:rPr lang="el-GR" dirty="0"/>
              <a:t>α</a:t>
            </a:r>
            <a:r>
              <a:rPr lang="en-US" dirty="0" smtClean="0">
                <a:sym typeface="Symbol" charset="0"/>
              </a:rPr>
              <a:t>: at .05 we make a Type I error 5 out of 100 tries. .01 reduces this error to 1 out of 100 tries.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54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Could our Estimate </a:t>
            </a:r>
            <a:r>
              <a:rPr lang="en-US" dirty="0"/>
              <a:t>B</a:t>
            </a:r>
            <a:r>
              <a:rPr lang="en-US" dirty="0" smtClean="0"/>
              <a:t>e Wrong? </a:t>
            </a:r>
            <a:endParaRPr lang="en-US" dirty="0"/>
          </a:p>
        </p:txBody>
      </p:sp>
      <p:graphicFrame>
        <p:nvGraphicFramePr>
          <p:cNvPr id="32805" name="Group 37"/>
          <p:cNvGraphicFramePr>
            <a:graphicFrameLocks noGrp="1"/>
          </p:cNvGraphicFramePr>
          <p:nvPr>
            <p:extLst/>
          </p:nvPr>
        </p:nvGraphicFramePr>
        <p:xfrm>
          <a:off x="1567351" y="1478704"/>
          <a:ext cx="5958630" cy="3688080"/>
        </p:xfrm>
        <a:graphic>
          <a:graphicData uri="http://schemas.openxmlformats.org/drawingml/2006/table">
            <a:tbl>
              <a:tblPr firstRow="1" firstCol="1">
                <a:tableStyleId>{6E25E649-3F16-4E02-A733-19D2CDBF48F0}</a:tableStyleId>
              </a:tblPr>
              <a:tblGrid>
                <a:gridCol w="1986210"/>
                <a:gridCol w="1986210"/>
                <a:gridCol w="1986210"/>
              </a:tblGrid>
              <a:tr h="8493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Actually is: Same as Population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Actually is: Different than Population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/>
                </a:tc>
              </a:tr>
              <a:tr h="7461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Decision: is Same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H</a:t>
                      </a:r>
                      <a:r>
                        <a:rPr kumimoji="0" lang="en-US" sz="2800" u="none" strike="noStrike" cap="none" normalizeH="0" baseline="-25000" dirty="0" smtClean="0">
                          <a:ln>
                            <a:noFill/>
                          </a:ln>
                          <a:effectLst/>
                        </a:rPr>
                        <a:t>0</a:t>
                      </a: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(null): No difference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False negative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/>
                </a:tc>
              </a:tr>
              <a:tr h="8429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Decision: is Different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Symbol" charset="0"/>
                        </a:rPr>
                        <a:t>False positive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sym typeface="Symbo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H</a:t>
                      </a:r>
                      <a:r>
                        <a:rPr kumimoji="0" lang="en-US" sz="2800" u="none" strike="noStrike" cap="none" normalizeH="0" baseline="-25000" dirty="0" smtClean="0">
                          <a:ln>
                            <a:noFill/>
                          </a:ln>
                          <a:effectLst/>
                        </a:rPr>
                        <a:t>1</a:t>
                      </a: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: Real difference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512748" y="3303189"/>
            <a:ext cx="2013233" cy="9254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452420" y="4910094"/>
            <a:ext cx="3564306" cy="1427468"/>
          </a:xfrm>
          <a:prstGeom prst="borderCallout1">
            <a:avLst>
              <a:gd name="adj1" fmla="val -2071"/>
              <a:gd name="adj2" fmla="val 18469"/>
              <a:gd name="adj3" fmla="val -65650"/>
              <a:gd name="adj4" fmla="val 286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Fail to detect a </a:t>
            </a:r>
            <a:r>
              <a:rPr lang="en-US" dirty="0"/>
              <a:t>t</a:t>
            </a:r>
            <a:r>
              <a:rPr lang="en-US" dirty="0" smtClean="0"/>
              <a:t>rue difference (Type II error) Indirectly affected by </a:t>
            </a:r>
            <a:r>
              <a:rPr lang="el-GR" dirty="0"/>
              <a:t>α</a:t>
            </a:r>
            <a:r>
              <a:rPr lang="en-US" dirty="0" smtClean="0">
                <a:sym typeface="Symbol" charset="0"/>
              </a:rPr>
              <a:t>: Depends on the size of the mean difference </a:t>
            </a:r>
            <a:r>
              <a:rPr lang="en-US" i="1" dirty="0" smtClean="0">
                <a:sym typeface="Symbol" charset="0"/>
              </a:rPr>
              <a:t>and </a:t>
            </a:r>
            <a:r>
              <a:rPr lang="en-US" dirty="0" smtClean="0">
                <a:sym typeface="Symbol" charset="0"/>
              </a:rPr>
              <a:t>the sample size.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44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Bayesian Analysis: an example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clinician developed a test for a disease</a:t>
            </a:r>
          </a:p>
          <a:p>
            <a:r>
              <a:rPr lang="en-US" dirty="0" smtClean="0"/>
              <a:t>The hit rate is 99%, meaning P(+ | </a:t>
            </a:r>
            <a:r>
              <a:rPr lang="en-US" dirty="0"/>
              <a:t>sick</a:t>
            </a:r>
            <a:r>
              <a:rPr lang="en-US" dirty="0" smtClean="0"/>
              <a:t>) = .99</a:t>
            </a:r>
          </a:p>
          <a:p>
            <a:r>
              <a:rPr lang="en-US" dirty="0" smtClean="0"/>
              <a:t>False alarm </a:t>
            </a:r>
            <a:r>
              <a:rPr lang="en-US" dirty="0"/>
              <a:t>rate is </a:t>
            </a:r>
            <a:r>
              <a:rPr lang="en-US" dirty="0" smtClean="0"/>
              <a:t>.5%, </a:t>
            </a:r>
            <a:r>
              <a:rPr lang="en-US" dirty="0"/>
              <a:t>meaning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P(+ | </a:t>
            </a:r>
            <a:r>
              <a:rPr lang="en-US" dirty="0"/>
              <a:t>healthy</a:t>
            </a:r>
            <a:r>
              <a:rPr lang="en-US" dirty="0" smtClean="0"/>
              <a:t>) </a:t>
            </a:r>
            <a:r>
              <a:rPr lang="en-US" dirty="0"/>
              <a:t>= </a:t>
            </a:r>
            <a:r>
              <a:rPr lang="en-US" dirty="0" smtClean="0"/>
              <a:t>.005</a:t>
            </a:r>
          </a:p>
          <a:p>
            <a:r>
              <a:rPr lang="en-US" dirty="0" smtClean="0"/>
              <a:t>A patient’s test comes back positive. Do you treat?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5553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302365" y="1847850"/>
          <a:ext cx="8345256" cy="30886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6314"/>
                <a:gridCol w="1985697"/>
                <a:gridCol w="2660633"/>
                <a:gridCol w="1612612"/>
              </a:tblGrid>
              <a:tr h="772400">
                <a:tc>
                  <a:txBody>
                    <a:bodyPr/>
                    <a:lstStyle/>
                    <a:p>
                      <a:r>
                        <a:rPr lang="en-US" dirty="0" smtClean="0"/>
                        <a:t>Test Result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Disease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Marginal (test result)</a:t>
                      </a:r>
                      <a:endParaRPr lang="en-US" dirty="0"/>
                    </a:p>
                  </a:txBody>
                  <a:tcPr/>
                </a:tc>
              </a:tr>
              <a:tr h="6148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T= + 99% hit rate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        ½</a:t>
                      </a:r>
                      <a:r>
                        <a:rPr lang="en-US" baseline="0" dirty="0" smtClean="0"/>
                        <a:t> %  false </a:t>
                      </a:r>
                      <a:r>
                        <a:rPr lang="en-US" baseline="0" dirty="0" err="1" smtClean="0"/>
                        <a:t>pos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14876">
                <a:tc>
                  <a:txBody>
                    <a:bodyPr/>
                    <a:lstStyle/>
                    <a:p>
                      <a:r>
                        <a:rPr lang="en-US" dirty="0" smtClean="0"/>
                        <a:t>T = 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</a:tr>
              <a:tr h="1061293">
                <a:tc>
                  <a:txBody>
                    <a:bodyPr/>
                    <a:lstStyle/>
                    <a:p>
                      <a:r>
                        <a:rPr lang="en-US" dirty="0" smtClean="0"/>
                        <a:t>Marginal(disease)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P(sick) = .o1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P(healthy) = 1 - 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1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302365" y="1847850"/>
          <a:ext cx="8345256" cy="31138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6314"/>
                <a:gridCol w="1985697"/>
                <a:gridCol w="2660633"/>
                <a:gridCol w="1612612"/>
              </a:tblGrid>
              <a:tr h="772400">
                <a:tc>
                  <a:txBody>
                    <a:bodyPr/>
                    <a:lstStyle/>
                    <a:p>
                      <a:r>
                        <a:rPr lang="en-US" dirty="0" smtClean="0"/>
                        <a:t>Test Result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Disease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Marginal (test result)</a:t>
                      </a:r>
                      <a:endParaRPr lang="en-US" dirty="0"/>
                    </a:p>
                  </a:txBody>
                  <a:tcPr/>
                </a:tc>
              </a:tr>
              <a:tr h="614876">
                <a:tc>
                  <a:txBody>
                    <a:bodyPr/>
                    <a:lstStyle/>
                    <a:p>
                      <a:r>
                        <a:rPr lang="en-US" dirty="0" smtClean="0"/>
                        <a:t>T= +  99%</a:t>
                      </a:r>
                      <a:r>
                        <a:rPr lang="en-US" baseline="0" dirty="0" smtClean="0"/>
                        <a:t> hit rate</a:t>
                      </a:r>
                      <a:br>
                        <a:rPr lang="en-US" baseline="0" dirty="0" smtClean="0"/>
                      </a:br>
                      <a:r>
                        <a:rPr lang="en-US" baseline="0" dirty="0" smtClean="0"/>
                        <a:t>         </a:t>
                      </a:r>
                      <a:r>
                        <a:rPr lang="en-US" dirty="0" smtClean="0"/>
                        <a:t> ½</a:t>
                      </a:r>
                      <a:r>
                        <a:rPr lang="en-US" baseline="0" dirty="0" smtClean="0"/>
                        <a:t> %  false </a:t>
                      </a:r>
                      <a:r>
                        <a:rPr lang="en-US" baseline="0" dirty="0" err="1" smtClean="0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P(+|sick)p(sick) = .99 * 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P(+|healthy)(p(healthy)</a:t>
                      </a:r>
                      <a:r>
                        <a:rPr lang="en-US" baseline="0" dirty="0" smtClean="0"/>
                        <a:t> =  .005 * (1 - .01)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= ∑p(+|</a:t>
                      </a:r>
                      <a:r>
                        <a:rPr lang="en-US" dirty="0" err="1" smtClean="0"/>
                        <a:t>θ</a:t>
                      </a:r>
                      <a:r>
                        <a:rPr lang="en-US" dirty="0" smtClean="0"/>
                        <a:t>)p(</a:t>
                      </a:r>
                      <a:r>
                        <a:rPr lang="en-US" dirty="0" err="1" smtClean="0"/>
                        <a:t>θ</a:t>
                      </a:r>
                      <a:r>
                        <a:rPr lang="en-US" dirty="0" smtClean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614876">
                <a:tc>
                  <a:txBody>
                    <a:bodyPr/>
                    <a:lstStyle/>
                    <a:p>
                      <a:r>
                        <a:rPr lang="en-US" dirty="0" smtClean="0"/>
                        <a:t>T = 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P(-|sick)p(sick)</a:t>
                      </a:r>
                      <a:r>
                        <a:rPr lang="en-US" baseline="0" dirty="0" smtClean="0"/>
                        <a:t> = </a:t>
                      </a:r>
                      <a:br>
                        <a:rPr lang="en-US" baseline="0" dirty="0" smtClean="0"/>
                      </a:br>
                      <a:r>
                        <a:rPr lang="en-US" baseline="0" dirty="0" smtClean="0"/>
                        <a:t>(1 – .99) * .01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P(-|healthy)p(healthy) = (1 - .005) * (1 - .01)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=  ∑p(-|</a:t>
                      </a:r>
                      <a:r>
                        <a:rPr lang="en-US" dirty="0" err="1" smtClean="0"/>
                        <a:t>θ</a:t>
                      </a:r>
                      <a:r>
                        <a:rPr lang="en-US" dirty="0" smtClean="0"/>
                        <a:t>)p(</a:t>
                      </a:r>
                      <a:r>
                        <a:rPr lang="en-US" dirty="0" err="1" smtClean="0"/>
                        <a:t>θ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/>
                </a:tc>
              </a:tr>
              <a:tr h="1061293">
                <a:tc>
                  <a:txBody>
                    <a:bodyPr/>
                    <a:lstStyle/>
                    <a:p>
                      <a:r>
                        <a:rPr lang="en-US" dirty="0" smtClean="0"/>
                        <a:t>Marginal(disease)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P(sick) = 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P(healthy) = 1 - 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1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302365" y="1847850"/>
          <a:ext cx="8345256" cy="31138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6314"/>
                <a:gridCol w="1985697"/>
                <a:gridCol w="2660633"/>
                <a:gridCol w="1612612"/>
              </a:tblGrid>
              <a:tr h="772400">
                <a:tc>
                  <a:txBody>
                    <a:bodyPr/>
                    <a:lstStyle/>
                    <a:p>
                      <a:r>
                        <a:rPr lang="en-US" dirty="0" smtClean="0"/>
                        <a:t>Test Result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Disease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Marginal (test result)</a:t>
                      </a:r>
                      <a:endParaRPr lang="en-US" dirty="0"/>
                    </a:p>
                  </a:txBody>
                  <a:tcPr/>
                </a:tc>
              </a:tr>
              <a:tr h="614876">
                <a:tc>
                  <a:txBody>
                    <a:bodyPr/>
                    <a:lstStyle/>
                    <a:p>
                      <a:r>
                        <a:rPr lang="en-US" dirty="0" smtClean="0"/>
                        <a:t>T= +  99%</a:t>
                      </a:r>
                      <a:r>
                        <a:rPr lang="en-US" baseline="0" dirty="0" smtClean="0"/>
                        <a:t> hit rate</a:t>
                      </a:r>
                      <a:br>
                        <a:rPr lang="en-US" baseline="0" dirty="0" smtClean="0"/>
                      </a:br>
                      <a:r>
                        <a:rPr lang="en-US" baseline="0" dirty="0" smtClean="0"/>
                        <a:t>         </a:t>
                      </a:r>
                      <a:r>
                        <a:rPr lang="en-US" dirty="0" smtClean="0"/>
                        <a:t> ½</a:t>
                      </a:r>
                      <a:r>
                        <a:rPr lang="en-US" baseline="0" dirty="0" smtClean="0"/>
                        <a:t> %  false </a:t>
                      </a:r>
                      <a:r>
                        <a:rPr lang="en-US" baseline="0" dirty="0" err="1" smtClean="0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P(+|sick)p(sick) = .99 * 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P(+|healthy)(p(healthy)</a:t>
                      </a:r>
                      <a:r>
                        <a:rPr lang="en-US" baseline="0" dirty="0" smtClean="0"/>
                        <a:t> =  .005 * (1 - .01)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= ∑p(+|</a:t>
                      </a:r>
                      <a:r>
                        <a:rPr lang="en-US" dirty="0" err="1" smtClean="0"/>
                        <a:t>θ</a:t>
                      </a:r>
                      <a:r>
                        <a:rPr lang="en-US" dirty="0" smtClean="0"/>
                        <a:t>)p(</a:t>
                      </a:r>
                      <a:r>
                        <a:rPr lang="en-US" dirty="0" err="1" smtClean="0"/>
                        <a:t>θ</a:t>
                      </a:r>
                      <a:r>
                        <a:rPr lang="en-US" dirty="0" smtClean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614876">
                <a:tc>
                  <a:txBody>
                    <a:bodyPr/>
                    <a:lstStyle/>
                    <a:p>
                      <a:r>
                        <a:rPr lang="en-US" dirty="0" smtClean="0"/>
                        <a:t>T = 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P(-|sick)p(sick)</a:t>
                      </a:r>
                      <a:r>
                        <a:rPr lang="en-US" baseline="0" dirty="0" smtClean="0"/>
                        <a:t> = </a:t>
                      </a:r>
                      <a:br>
                        <a:rPr lang="en-US" baseline="0" dirty="0" smtClean="0"/>
                      </a:br>
                      <a:r>
                        <a:rPr lang="en-US" baseline="0" dirty="0" smtClean="0"/>
                        <a:t>(1 – .99) * .01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P(-|healthy)p(healthy) = (1 - .005) * (1 - .01)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=  ∑p(-|</a:t>
                      </a:r>
                      <a:r>
                        <a:rPr lang="en-US" dirty="0" err="1" smtClean="0"/>
                        <a:t>θ</a:t>
                      </a:r>
                      <a:r>
                        <a:rPr lang="en-US" dirty="0" smtClean="0"/>
                        <a:t>)p(</a:t>
                      </a:r>
                      <a:r>
                        <a:rPr lang="en-US" dirty="0" err="1" smtClean="0"/>
                        <a:t>θ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/>
                </a:tc>
              </a:tr>
              <a:tr h="1061293">
                <a:tc>
                  <a:txBody>
                    <a:bodyPr/>
                    <a:lstStyle/>
                    <a:p>
                      <a:r>
                        <a:rPr lang="en-US" dirty="0" smtClean="0"/>
                        <a:t>Marginal(disease)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P(sick) = 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P(healthy) = 1 - 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5674" y="5643615"/>
            <a:ext cx="6829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</a:t>
            </a:r>
            <a:r>
              <a:rPr lang="en-US" dirty="0" err="1" smtClean="0"/>
              <a:t>θ</a:t>
            </a:r>
            <a:r>
              <a:rPr lang="en-US" dirty="0" smtClean="0"/>
              <a:t>=sick|+) =                                         =                                              = .6666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56109" y="5274283"/>
            <a:ext cx="21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P(+|</a:t>
            </a:r>
            <a:r>
              <a:rPr lang="en-US" dirty="0" err="1"/>
              <a:t>θ</a:t>
            </a:r>
            <a:r>
              <a:rPr lang="en-US" dirty="0"/>
              <a:t>=sick</a:t>
            </a:r>
            <a:r>
              <a:rPr lang="en-US" dirty="0" smtClean="0"/>
              <a:t>) p (</a:t>
            </a:r>
            <a:r>
              <a:rPr lang="en-US" dirty="0" err="1"/>
              <a:t>θ</a:t>
            </a:r>
            <a:r>
              <a:rPr lang="en-US" dirty="0"/>
              <a:t>=</a:t>
            </a:r>
            <a:r>
              <a:rPr lang="en-US" dirty="0" smtClean="0"/>
              <a:t>sick)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51076" y="5828221"/>
            <a:ext cx="1298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∑p(+|</a:t>
            </a:r>
            <a:r>
              <a:rPr lang="en-US" dirty="0" err="1"/>
              <a:t>θ</a:t>
            </a:r>
            <a:r>
              <a:rPr lang="en-US" dirty="0"/>
              <a:t>)p(</a:t>
            </a:r>
            <a:r>
              <a:rPr lang="en-US" dirty="0" err="1"/>
              <a:t>θ</a:t>
            </a:r>
            <a:r>
              <a:rPr lang="en-US" dirty="0"/>
              <a:t>)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141484" y="5747597"/>
            <a:ext cx="18094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28222" y="5266333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.99*.01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214383" y="5831423"/>
            <a:ext cx="2132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.99*.1 + .005*(1-.01)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91684" y="5750799"/>
            <a:ext cx="18094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55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Reconsidering what we know about disease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302365" y="1847850"/>
          <a:ext cx="8345256" cy="30886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6314"/>
                <a:gridCol w="1985697"/>
                <a:gridCol w="2660633"/>
                <a:gridCol w="1612612"/>
              </a:tblGrid>
              <a:tr h="772400">
                <a:tc>
                  <a:txBody>
                    <a:bodyPr/>
                    <a:lstStyle/>
                    <a:p>
                      <a:r>
                        <a:rPr lang="en-US" dirty="0" smtClean="0"/>
                        <a:t>Test Result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Disease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Marginal (test result)</a:t>
                      </a:r>
                      <a:endParaRPr lang="en-US" dirty="0"/>
                    </a:p>
                  </a:txBody>
                  <a:tcPr/>
                </a:tc>
              </a:tr>
              <a:tr h="6148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T= + 99% hit rate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        ½</a:t>
                      </a:r>
                      <a:r>
                        <a:rPr lang="en-US" baseline="0" dirty="0" smtClean="0"/>
                        <a:t> %  false </a:t>
                      </a:r>
                      <a:r>
                        <a:rPr lang="en-US" baseline="0" dirty="0" err="1" smtClean="0"/>
                        <a:t>pos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14876">
                <a:tc>
                  <a:txBody>
                    <a:bodyPr/>
                    <a:lstStyle/>
                    <a:p>
                      <a:r>
                        <a:rPr lang="en-US" dirty="0" smtClean="0"/>
                        <a:t>T = 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</a:tr>
              <a:tr h="1061293">
                <a:tc>
                  <a:txBody>
                    <a:bodyPr/>
                    <a:lstStyle/>
                    <a:p>
                      <a:r>
                        <a:rPr lang="en-US" dirty="0" smtClean="0"/>
                        <a:t>Marginal(disease)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P(sick) = .001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P(healthy) = 1 - .001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9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Reconsidering what we know about disease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302365" y="1847850"/>
          <a:ext cx="8345256" cy="31138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6314"/>
                <a:gridCol w="1985697"/>
                <a:gridCol w="2660633"/>
                <a:gridCol w="1612612"/>
              </a:tblGrid>
              <a:tr h="772400">
                <a:tc>
                  <a:txBody>
                    <a:bodyPr/>
                    <a:lstStyle/>
                    <a:p>
                      <a:r>
                        <a:rPr lang="en-US" dirty="0" smtClean="0"/>
                        <a:t>Test Result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Disease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Marginal (test result)</a:t>
                      </a:r>
                      <a:endParaRPr lang="en-US" dirty="0"/>
                    </a:p>
                  </a:txBody>
                  <a:tcPr/>
                </a:tc>
              </a:tr>
              <a:tr h="614876">
                <a:tc>
                  <a:txBody>
                    <a:bodyPr/>
                    <a:lstStyle/>
                    <a:p>
                      <a:r>
                        <a:rPr lang="en-US" dirty="0" smtClean="0"/>
                        <a:t>T= +  99%</a:t>
                      </a:r>
                      <a:r>
                        <a:rPr lang="en-US" baseline="0" dirty="0" smtClean="0"/>
                        <a:t> hit rate</a:t>
                      </a:r>
                      <a:br>
                        <a:rPr lang="en-US" baseline="0" dirty="0" smtClean="0"/>
                      </a:br>
                      <a:r>
                        <a:rPr lang="en-US" baseline="0" dirty="0" smtClean="0"/>
                        <a:t>         </a:t>
                      </a:r>
                      <a:r>
                        <a:rPr lang="en-US" dirty="0" smtClean="0"/>
                        <a:t> ½</a:t>
                      </a:r>
                      <a:r>
                        <a:rPr lang="en-US" baseline="0" dirty="0" smtClean="0"/>
                        <a:t> %  false </a:t>
                      </a:r>
                      <a:r>
                        <a:rPr lang="en-US" baseline="0" dirty="0" err="1" smtClean="0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P(+|sick)p(sick) = .99 * 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P(+|healthy)(p(healthy)</a:t>
                      </a:r>
                      <a:r>
                        <a:rPr lang="en-US" baseline="0" dirty="0" smtClean="0"/>
                        <a:t> =  .005 * (1 - .001)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= ∑p(+|</a:t>
                      </a:r>
                      <a:r>
                        <a:rPr lang="en-US" dirty="0" err="1" smtClean="0"/>
                        <a:t>θ</a:t>
                      </a:r>
                      <a:r>
                        <a:rPr lang="en-US" dirty="0" smtClean="0"/>
                        <a:t>)p(</a:t>
                      </a:r>
                      <a:r>
                        <a:rPr lang="en-US" dirty="0" err="1" smtClean="0"/>
                        <a:t>θ</a:t>
                      </a:r>
                      <a:r>
                        <a:rPr lang="en-US" dirty="0" smtClean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614876">
                <a:tc>
                  <a:txBody>
                    <a:bodyPr/>
                    <a:lstStyle/>
                    <a:p>
                      <a:r>
                        <a:rPr lang="en-US" dirty="0" smtClean="0"/>
                        <a:t>T = 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P(-|sick)p(sick)</a:t>
                      </a:r>
                      <a:r>
                        <a:rPr lang="en-US" baseline="0" dirty="0" smtClean="0"/>
                        <a:t> = </a:t>
                      </a:r>
                      <a:br>
                        <a:rPr lang="en-US" baseline="0" dirty="0" smtClean="0"/>
                      </a:br>
                      <a:r>
                        <a:rPr lang="en-US" baseline="0" dirty="0" smtClean="0"/>
                        <a:t>(1 – .99) * .001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P(-|healthy)p(healthy) = (1 - .005) * (1 - .001)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=  ∑p(-|</a:t>
                      </a:r>
                      <a:r>
                        <a:rPr lang="en-US" dirty="0" err="1" smtClean="0"/>
                        <a:t>θ</a:t>
                      </a:r>
                      <a:r>
                        <a:rPr lang="en-US" dirty="0" smtClean="0"/>
                        <a:t>)p(</a:t>
                      </a:r>
                      <a:r>
                        <a:rPr lang="en-US" dirty="0" err="1" smtClean="0"/>
                        <a:t>θ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/>
                </a:tc>
              </a:tr>
              <a:tr h="1061293">
                <a:tc>
                  <a:txBody>
                    <a:bodyPr/>
                    <a:lstStyle/>
                    <a:p>
                      <a:r>
                        <a:rPr lang="en-US" dirty="0" smtClean="0"/>
                        <a:t>Marginal(disease)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P(sick) = .001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P(healthy) = 1 - .001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3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6907339" cy="990107"/>
          </a:xfrm>
        </p:spPr>
        <p:txBody>
          <a:bodyPr/>
          <a:lstStyle/>
          <a:p>
            <a:r>
              <a:rPr lang="en-US" dirty="0" smtClean="0"/>
              <a:t>Reconsidering what we know about disease: The impact of priors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302365" y="1847850"/>
          <a:ext cx="8345256" cy="31138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6314"/>
                <a:gridCol w="1985697"/>
                <a:gridCol w="2660633"/>
                <a:gridCol w="1612612"/>
              </a:tblGrid>
              <a:tr h="772400">
                <a:tc>
                  <a:txBody>
                    <a:bodyPr/>
                    <a:lstStyle/>
                    <a:p>
                      <a:r>
                        <a:rPr lang="en-US" dirty="0" smtClean="0"/>
                        <a:t>Test Result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Disease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Marginal (test result)</a:t>
                      </a:r>
                      <a:endParaRPr lang="en-US" dirty="0"/>
                    </a:p>
                  </a:txBody>
                  <a:tcPr/>
                </a:tc>
              </a:tr>
              <a:tr h="614876">
                <a:tc>
                  <a:txBody>
                    <a:bodyPr/>
                    <a:lstStyle/>
                    <a:p>
                      <a:r>
                        <a:rPr lang="en-US" dirty="0" smtClean="0"/>
                        <a:t>T= +  99%</a:t>
                      </a:r>
                      <a:r>
                        <a:rPr lang="en-US" baseline="0" dirty="0" smtClean="0"/>
                        <a:t> hit rate</a:t>
                      </a:r>
                      <a:br>
                        <a:rPr lang="en-US" baseline="0" dirty="0" smtClean="0"/>
                      </a:br>
                      <a:r>
                        <a:rPr lang="en-US" baseline="0" dirty="0" smtClean="0"/>
                        <a:t>         </a:t>
                      </a:r>
                      <a:r>
                        <a:rPr lang="en-US" dirty="0" smtClean="0"/>
                        <a:t> ½</a:t>
                      </a:r>
                      <a:r>
                        <a:rPr lang="en-US" baseline="0" dirty="0" smtClean="0"/>
                        <a:t> %  false </a:t>
                      </a:r>
                      <a:r>
                        <a:rPr lang="en-US" baseline="0" dirty="0" err="1" smtClean="0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P(+|sick)p(sick) = .99 * 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P(+|healthy)(p(healthy)</a:t>
                      </a:r>
                      <a:r>
                        <a:rPr lang="en-US" baseline="0" dirty="0" smtClean="0"/>
                        <a:t> =  .005 * (1 - .001)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= ∑p(+|</a:t>
                      </a:r>
                      <a:r>
                        <a:rPr lang="en-US" dirty="0" err="1" smtClean="0"/>
                        <a:t>θ</a:t>
                      </a:r>
                      <a:r>
                        <a:rPr lang="en-US" dirty="0" smtClean="0"/>
                        <a:t>)p(</a:t>
                      </a:r>
                      <a:r>
                        <a:rPr lang="en-US" dirty="0" err="1" smtClean="0"/>
                        <a:t>θ</a:t>
                      </a:r>
                      <a:r>
                        <a:rPr lang="en-US" dirty="0" smtClean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614876">
                <a:tc>
                  <a:txBody>
                    <a:bodyPr/>
                    <a:lstStyle/>
                    <a:p>
                      <a:r>
                        <a:rPr lang="en-US" dirty="0" smtClean="0"/>
                        <a:t>T = 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P(-|sick)p(sick)</a:t>
                      </a:r>
                      <a:r>
                        <a:rPr lang="en-US" baseline="0" dirty="0" smtClean="0"/>
                        <a:t> = </a:t>
                      </a:r>
                      <a:br>
                        <a:rPr lang="en-US" baseline="0" dirty="0" smtClean="0"/>
                      </a:br>
                      <a:r>
                        <a:rPr lang="en-US" baseline="0" dirty="0" smtClean="0"/>
                        <a:t>(1 – .99) * .001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P(-|healthy)p(healthy) = (1 - .005) * (1 - .001)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=  ∑p(-|</a:t>
                      </a:r>
                      <a:r>
                        <a:rPr lang="en-US" dirty="0" err="1" smtClean="0"/>
                        <a:t>θ</a:t>
                      </a:r>
                      <a:r>
                        <a:rPr lang="en-US" dirty="0" smtClean="0"/>
                        <a:t>)p(</a:t>
                      </a:r>
                      <a:r>
                        <a:rPr lang="en-US" dirty="0" err="1" smtClean="0"/>
                        <a:t>θ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/>
                </a:tc>
              </a:tr>
              <a:tr h="1061293">
                <a:tc>
                  <a:txBody>
                    <a:bodyPr/>
                    <a:lstStyle/>
                    <a:p>
                      <a:r>
                        <a:rPr lang="en-US" dirty="0" smtClean="0"/>
                        <a:t>Marginal(disease)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P(sick) = .001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P(healthy) = 1 - .001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5674" y="5643615"/>
            <a:ext cx="6829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</a:t>
            </a:r>
            <a:r>
              <a:rPr lang="en-US" dirty="0" err="1" smtClean="0"/>
              <a:t>θ</a:t>
            </a:r>
            <a:r>
              <a:rPr lang="en-US" dirty="0" smtClean="0"/>
              <a:t>=sick|+) =                                         =                                              = .1654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56109" y="5274283"/>
            <a:ext cx="21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P(+|</a:t>
            </a:r>
            <a:r>
              <a:rPr lang="en-US" dirty="0" err="1"/>
              <a:t>θ</a:t>
            </a:r>
            <a:r>
              <a:rPr lang="en-US" dirty="0"/>
              <a:t>=sick</a:t>
            </a:r>
            <a:r>
              <a:rPr lang="en-US" dirty="0" smtClean="0"/>
              <a:t>) p (</a:t>
            </a:r>
            <a:r>
              <a:rPr lang="en-US" dirty="0" err="1"/>
              <a:t>θ</a:t>
            </a:r>
            <a:r>
              <a:rPr lang="en-US" dirty="0"/>
              <a:t>=</a:t>
            </a:r>
            <a:r>
              <a:rPr lang="en-US" dirty="0" smtClean="0"/>
              <a:t>sick)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451076" y="5828221"/>
            <a:ext cx="1298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∑p(+|</a:t>
            </a:r>
            <a:r>
              <a:rPr lang="en-US" dirty="0" err="1"/>
              <a:t>θ</a:t>
            </a:r>
            <a:r>
              <a:rPr lang="en-US" dirty="0"/>
              <a:t>)p(</a:t>
            </a:r>
            <a:r>
              <a:rPr lang="en-US" dirty="0" err="1"/>
              <a:t>θ</a:t>
            </a:r>
            <a:r>
              <a:rPr lang="en-US" dirty="0"/>
              <a:t>)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141484" y="5747597"/>
            <a:ext cx="18094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28222" y="5266333"/>
            <a:ext cx="1001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.99*.001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214383" y="5831423"/>
            <a:ext cx="2364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.99*.001 + .05*(1-.001)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4491684" y="5750799"/>
            <a:ext cx="18094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8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P</a:t>
            </a:r>
            <a:r>
              <a:rPr lang="en-US" dirty="0" smtClean="0"/>
              <a:t>ipeline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5/2/17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141084" y="1847153"/>
          <a:ext cx="9016083" cy="4379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ircular Arrow 8"/>
          <p:cNvSpPr/>
          <p:nvPr/>
        </p:nvSpPr>
        <p:spPr>
          <a:xfrm rot="10800000">
            <a:off x="1010998" y="3994967"/>
            <a:ext cx="3764553" cy="1981942"/>
          </a:xfrm>
          <a:prstGeom prst="circularArrow">
            <a:avLst>
              <a:gd name="adj1" fmla="val 3625"/>
              <a:gd name="adj2" fmla="val 298212"/>
              <a:gd name="adj3" fmla="val 21231495"/>
              <a:gd name="adj4" fmla="val 10872503"/>
              <a:gd name="adj5" fmla="val 4870"/>
            </a:avLst>
          </a:prstGeom>
          <a:solidFill>
            <a:srgbClr val="FEB5B7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Circular Arrow 10"/>
          <p:cNvSpPr/>
          <p:nvPr/>
        </p:nvSpPr>
        <p:spPr>
          <a:xfrm flipH="1">
            <a:off x="975832" y="2163374"/>
            <a:ext cx="2139950" cy="1790614"/>
          </a:xfrm>
          <a:prstGeom prst="circularArrow">
            <a:avLst>
              <a:gd name="adj1" fmla="val 3625"/>
              <a:gd name="adj2" fmla="val 298212"/>
              <a:gd name="adj3" fmla="val 21231495"/>
              <a:gd name="adj4" fmla="val 10872503"/>
              <a:gd name="adj5" fmla="val 487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Circular Arrow 11"/>
          <p:cNvSpPr/>
          <p:nvPr/>
        </p:nvSpPr>
        <p:spPr>
          <a:xfrm flipH="1" flipV="1">
            <a:off x="682422" y="3912770"/>
            <a:ext cx="6199007" cy="2276442"/>
          </a:xfrm>
          <a:prstGeom prst="circularArrow">
            <a:avLst>
              <a:gd name="adj1" fmla="val 3625"/>
              <a:gd name="adj2" fmla="val 298212"/>
              <a:gd name="adj3" fmla="val 21231495"/>
              <a:gd name="adj4" fmla="val 10872503"/>
              <a:gd name="adj5" fmla="val 487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Circular Arrow 13"/>
          <p:cNvSpPr/>
          <p:nvPr/>
        </p:nvSpPr>
        <p:spPr>
          <a:xfrm flipH="1">
            <a:off x="4426908" y="2160075"/>
            <a:ext cx="2139950" cy="1790614"/>
          </a:xfrm>
          <a:prstGeom prst="circularArrow">
            <a:avLst>
              <a:gd name="adj1" fmla="val 3625"/>
              <a:gd name="adj2" fmla="val 298212"/>
              <a:gd name="adj3" fmla="val 21231495"/>
              <a:gd name="adj4" fmla="val 10872503"/>
              <a:gd name="adj5" fmla="val 487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Circular Arrow 17"/>
          <p:cNvSpPr/>
          <p:nvPr/>
        </p:nvSpPr>
        <p:spPr>
          <a:xfrm flipH="1">
            <a:off x="2711428" y="2220058"/>
            <a:ext cx="2139950" cy="1790614"/>
          </a:xfrm>
          <a:prstGeom prst="circularArrow">
            <a:avLst>
              <a:gd name="adj1" fmla="val 3625"/>
              <a:gd name="adj2" fmla="val 298212"/>
              <a:gd name="adj3" fmla="val 21231495"/>
              <a:gd name="adj4" fmla="val 10872503"/>
              <a:gd name="adj5" fmla="val 487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Circular Arrow 12"/>
          <p:cNvSpPr/>
          <p:nvPr/>
        </p:nvSpPr>
        <p:spPr>
          <a:xfrm rot="10800000">
            <a:off x="314346" y="3214249"/>
            <a:ext cx="7801704" cy="3454170"/>
          </a:xfrm>
          <a:prstGeom prst="circularArrow">
            <a:avLst>
              <a:gd name="adj1" fmla="val 3625"/>
              <a:gd name="adj2" fmla="val 309925"/>
              <a:gd name="adj3" fmla="val 21231495"/>
              <a:gd name="adj4" fmla="val 10872503"/>
              <a:gd name="adj5" fmla="val 4775"/>
            </a:avLst>
          </a:prstGeom>
          <a:solidFill>
            <a:srgbClr val="FEB5B7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Circular Arrow 18"/>
          <p:cNvSpPr/>
          <p:nvPr/>
        </p:nvSpPr>
        <p:spPr>
          <a:xfrm flipH="1">
            <a:off x="6164598" y="2160075"/>
            <a:ext cx="2139950" cy="1790614"/>
          </a:xfrm>
          <a:prstGeom prst="circularArrow">
            <a:avLst>
              <a:gd name="adj1" fmla="val 3625"/>
              <a:gd name="adj2" fmla="val 298212"/>
              <a:gd name="adj3" fmla="val 21231495"/>
              <a:gd name="adj4" fmla="val 10872503"/>
              <a:gd name="adj5" fmla="val 487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Down Arrow 2"/>
          <p:cNvSpPr/>
          <p:nvPr/>
        </p:nvSpPr>
        <p:spPr>
          <a:xfrm>
            <a:off x="8106361" y="2273797"/>
            <a:ext cx="484632" cy="978408"/>
          </a:xfrm>
          <a:prstGeom prst="downArrow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9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Prototyping Techniques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32" y="1384702"/>
            <a:ext cx="7327900" cy="1981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628" y="6534834"/>
            <a:ext cx="912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Sketching User Experiences: The </a:t>
            </a:r>
            <a:r>
              <a:rPr lang="en-US" sz="1200" dirty="0" smtClean="0"/>
              <a:t>Workbook by </a:t>
            </a:r>
            <a:r>
              <a:rPr lang="en-US" sz="1200" dirty="0"/>
              <a:t>By Saul Greenberg, Sheelagh </a:t>
            </a:r>
            <a:r>
              <a:rPr lang="en-US" sz="1200" dirty="0" err="1"/>
              <a:t>Carpendale</a:t>
            </a:r>
            <a:r>
              <a:rPr lang="en-US" sz="1200" dirty="0"/>
              <a:t>, Nicolai Marquardt, Bill Buxton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32" y="3511296"/>
            <a:ext cx="6400800" cy="1920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31" y="1354033"/>
            <a:ext cx="7223615" cy="406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6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Machine Learning</a:t>
            </a:r>
            <a:endParaRPr lang="en-US" dirty="0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54" b="454"/>
          <a:stretch/>
        </p:blipFill>
        <p:spPr/>
      </p:pic>
      <p:sp>
        <p:nvSpPr>
          <p:cNvPr id="4" name="Rectangle 3"/>
          <p:cNvSpPr/>
          <p:nvPr/>
        </p:nvSpPr>
        <p:spPr>
          <a:xfrm>
            <a:off x="0" y="152400"/>
            <a:ext cx="906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www.quora.com</a:t>
            </a:r>
            <a:r>
              <a:rPr lang="en-US" dirty="0"/>
              <a:t>/What-are-the-advantages-of-different-classification-algorithms</a:t>
            </a:r>
          </a:p>
        </p:txBody>
      </p:sp>
    </p:spTree>
    <p:extLst>
      <p:ext uri="{BB962C8B-B14F-4D97-AF65-F5344CB8AC3E}">
        <p14:creationId xmlns:p14="http://schemas.microsoft.com/office/powerpoint/2010/main" val="133351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Machine Learning</a:t>
            </a:r>
            <a:endParaRPr lang="en-US" dirty="0">
              <a:latin typeface="Arial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latin typeface="Arial" charset="0"/>
              </a:rPr>
              <a:t>Automatically or </a:t>
            </a:r>
            <a:r>
              <a:rPr lang="en-US" i="1" dirty="0">
                <a:latin typeface="Arial" charset="0"/>
              </a:rPr>
              <a:t>semi-automatically</a:t>
            </a:r>
          </a:p>
          <a:p>
            <a:pPr lvl="1" eaLnBrk="1" hangingPunct="1"/>
            <a:r>
              <a:rPr lang="en-US" dirty="0">
                <a:latin typeface="Arial" charset="0"/>
              </a:rPr>
              <a:t>Inducing concepts (</a:t>
            </a:r>
            <a:r>
              <a:rPr lang="en-US" i="1" dirty="0">
                <a:latin typeface="Arial" charset="0"/>
              </a:rPr>
              <a:t>i.e.</a:t>
            </a:r>
            <a:r>
              <a:rPr lang="en-US" dirty="0">
                <a:latin typeface="Arial" charset="0"/>
              </a:rPr>
              <a:t>, rules) from data</a:t>
            </a:r>
          </a:p>
          <a:p>
            <a:pPr lvl="1" eaLnBrk="1" hangingPunct="1"/>
            <a:r>
              <a:rPr lang="en-US" dirty="0">
                <a:latin typeface="Arial" charset="0"/>
              </a:rPr>
              <a:t>Finding patterns in data</a:t>
            </a:r>
          </a:p>
          <a:p>
            <a:pPr lvl="1" eaLnBrk="1" hangingPunct="1"/>
            <a:r>
              <a:rPr lang="en-US" dirty="0">
                <a:latin typeface="Arial" charset="0"/>
              </a:rPr>
              <a:t>Explaining data</a:t>
            </a:r>
          </a:p>
          <a:p>
            <a:pPr lvl="1" eaLnBrk="1" hangingPunct="1"/>
            <a:r>
              <a:rPr lang="en-US" dirty="0">
                <a:latin typeface="Arial" charset="0"/>
              </a:rPr>
              <a:t>Making  </a:t>
            </a:r>
            <a:r>
              <a:rPr lang="en-US" dirty="0" smtClean="0">
                <a:latin typeface="Arial" charset="0"/>
              </a:rPr>
              <a:t>predictions</a:t>
            </a:r>
          </a:p>
          <a:p>
            <a:pPr marL="0" indent="0">
              <a:buNone/>
            </a:pPr>
            <a:r>
              <a:rPr lang="en-US" i="1" dirty="0" smtClean="0">
                <a:latin typeface="Arial" charset="0"/>
              </a:rPr>
              <a:t>Supervised </a:t>
            </a:r>
            <a:r>
              <a:rPr lang="en-US" dirty="0" smtClean="0">
                <a:latin typeface="Arial" charset="0"/>
              </a:rPr>
              <a:t>ML depends on </a:t>
            </a:r>
            <a:r>
              <a:rPr lang="en-US" i="1" dirty="0" smtClean="0">
                <a:latin typeface="Arial" charset="0"/>
              </a:rPr>
              <a:t>labels </a:t>
            </a:r>
            <a:r>
              <a:rPr lang="en-US" dirty="0" smtClean="0">
                <a:latin typeface="Arial" charset="0"/>
              </a:rPr>
              <a:t>and </a:t>
            </a:r>
            <a:r>
              <a:rPr lang="en-US" i="1" dirty="0" smtClean="0">
                <a:latin typeface="Arial" charset="0"/>
              </a:rPr>
              <a:t>features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Labels typically expensive to acquire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Features key to success</a:t>
            </a:r>
          </a:p>
          <a:p>
            <a:pPr marL="228600" lvl="1" indent="0" eaLnBrk="1" hangingPunct="1">
              <a:buNone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0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arnegie">
      <a:dk1>
        <a:srgbClr val="000000"/>
      </a:dk1>
      <a:lt1>
        <a:sysClr val="window" lastClr="FFFFFF"/>
      </a:lt1>
      <a:dk2>
        <a:srgbClr val="363636"/>
      </a:dk2>
      <a:lt2>
        <a:srgbClr val="F4F4F4"/>
      </a:lt2>
      <a:accent1>
        <a:srgbClr val="850205"/>
      </a:accent1>
      <a:accent2>
        <a:srgbClr val="618091"/>
      </a:accent2>
      <a:accent3>
        <a:srgbClr val="535353"/>
      </a:accent3>
      <a:accent4>
        <a:srgbClr val="B5B5B5"/>
      </a:accent4>
      <a:accent5>
        <a:srgbClr val="CACACA"/>
      </a:accent5>
      <a:accent6>
        <a:srgbClr val="F4F4F4"/>
      </a:accent6>
      <a:hlink>
        <a:srgbClr val="363636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9349</TotalTime>
  <Words>2490</Words>
  <Application>Microsoft Macintosh PowerPoint</Application>
  <PresentationFormat>On-screen Show (4:3)</PresentationFormat>
  <Paragraphs>691</Paragraphs>
  <Slides>59</Slides>
  <Notes>42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72" baseType="lpstr">
      <vt:lpstr>Calibri</vt:lpstr>
      <vt:lpstr>Geneva</vt:lpstr>
      <vt:lpstr>Helvetica</vt:lpstr>
      <vt:lpstr>Impact</vt:lpstr>
      <vt:lpstr>Lucida Grande</vt:lpstr>
      <vt:lpstr>ＭＳ Ｐゴシック</vt:lpstr>
      <vt:lpstr>Symbol</vt:lpstr>
      <vt:lpstr>Times New Roman</vt:lpstr>
      <vt:lpstr>Wingdings</vt:lpstr>
      <vt:lpstr>Arial</vt:lpstr>
      <vt:lpstr>Office Theme</vt:lpstr>
      <vt:lpstr>Bitmap Image</vt:lpstr>
      <vt:lpstr>Clip</vt:lpstr>
      <vt:lpstr>Final Exam Review</vt:lpstr>
      <vt:lpstr>Iterative Design</vt:lpstr>
      <vt:lpstr>Waterfall Model</vt:lpstr>
      <vt:lpstr>Iterative Design</vt:lpstr>
      <vt:lpstr>Where do we iterate?</vt:lpstr>
      <vt:lpstr>Data Pipeline</vt:lpstr>
      <vt:lpstr>Prototyping Techniques</vt:lpstr>
      <vt:lpstr>Machine Learning</vt:lpstr>
      <vt:lpstr>Machine Learning</vt:lpstr>
      <vt:lpstr>Training data:  Multiple Examples</vt:lpstr>
      <vt:lpstr>Including Features</vt:lpstr>
      <vt:lpstr>PowerPoint Presentation</vt:lpstr>
      <vt:lpstr>Feature Selection</vt:lpstr>
      <vt:lpstr>Learned Classifiers</vt:lpstr>
      <vt:lpstr>Learned Classifiers</vt:lpstr>
      <vt:lpstr>Learned Classifiers</vt:lpstr>
      <vt:lpstr>Learned Classifiers</vt:lpstr>
      <vt:lpstr>Learned Classifiers</vt:lpstr>
      <vt:lpstr>PowerPoint Presentation</vt:lpstr>
      <vt:lpstr>PowerPoint Presentation</vt:lpstr>
      <vt:lpstr>Best Approach</vt:lpstr>
      <vt:lpstr>Best Practices</vt:lpstr>
      <vt:lpstr>How can we tell if classifier is doing well?</vt:lpstr>
      <vt:lpstr>How can we tell if classifier is doing well?</vt:lpstr>
      <vt:lpstr>How can we tell if classifier is doing well?</vt:lpstr>
      <vt:lpstr>How can we tell if classifier is doing well?</vt:lpstr>
      <vt:lpstr>Selecting algorithms</vt:lpstr>
      <vt:lpstr>PowerPoint Presentation</vt:lpstr>
      <vt:lpstr>Selecting algorithms</vt:lpstr>
      <vt:lpstr>How do we handle big data?</vt:lpstr>
      <vt:lpstr>Usable Machine Learning</vt:lpstr>
      <vt:lpstr>Usable Machine Learning</vt:lpstr>
      <vt:lpstr>Types of Feedback</vt:lpstr>
      <vt:lpstr>Integrating ML into Interactive Systems</vt:lpstr>
      <vt:lpstr>Integrating ML into Interactive Systems</vt:lpstr>
      <vt:lpstr>Integrating ML into Interactive Systems</vt:lpstr>
      <vt:lpstr>Correlation and Causality</vt:lpstr>
      <vt:lpstr>Sample Correlations</vt:lpstr>
      <vt:lpstr>Residual Analysis for Linearity</vt:lpstr>
      <vt:lpstr>Residual Analysis for  Constant Variance (Homoscedasticity) </vt:lpstr>
      <vt:lpstr>PowerPoint Presentation</vt:lpstr>
      <vt:lpstr>Correlation is not Causation</vt:lpstr>
      <vt:lpstr>How can we test these associations?</vt:lpstr>
      <vt:lpstr>Common Statistical Tests: T-Test</vt:lpstr>
      <vt:lpstr>PowerPoint Presentation</vt:lpstr>
      <vt:lpstr>PowerPoint Presentation</vt:lpstr>
      <vt:lpstr>Is there a difference?</vt:lpstr>
      <vt:lpstr>PowerPoint Presentation</vt:lpstr>
      <vt:lpstr>Flaws with p values</vt:lpstr>
      <vt:lpstr>Potential Errors</vt:lpstr>
      <vt:lpstr>Could our Estimate Be Wrong? </vt:lpstr>
      <vt:lpstr>Could our Estimate Be Wrong? </vt:lpstr>
      <vt:lpstr>Bayesian Analysis: an example</vt:lpstr>
      <vt:lpstr>An example</vt:lpstr>
      <vt:lpstr>An example</vt:lpstr>
      <vt:lpstr>An example</vt:lpstr>
      <vt:lpstr>Reconsidering what we know about disease</vt:lpstr>
      <vt:lpstr>Reconsidering what we know about disease</vt:lpstr>
      <vt:lpstr>Reconsidering what we know about disease: The impact of priors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yohoo</dc:creator>
  <cp:lastModifiedBy>nbanovic</cp:lastModifiedBy>
  <cp:revision>417</cp:revision>
  <cp:lastPrinted>2014-12-21T16:38:34Z</cp:lastPrinted>
  <dcterms:created xsi:type="dcterms:W3CDTF">2013-10-07T16:54:34Z</dcterms:created>
  <dcterms:modified xsi:type="dcterms:W3CDTF">2017-05-02T13:25:31Z</dcterms:modified>
</cp:coreProperties>
</file>